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60" r:id="rId7"/>
    <p:sldId id="269" r:id="rId8"/>
    <p:sldId id="271" r:id="rId9"/>
    <p:sldId id="261" r:id="rId10"/>
    <p:sldId id="272" r:id="rId11"/>
    <p:sldId id="270" r:id="rId12"/>
    <p:sldId id="273"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6234DF1-7595-4489-8076-2DD3F370B0C2}" type="datetimeFigureOut">
              <a:rPr lang="en-US" smtClean="0"/>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F5211-7608-4B96-A711-A3A49580098D}" type="slidenum">
              <a:rPr lang="en-US" smtClean="0"/>
              <a:t>‹#›</a:t>
            </a:fld>
            <a:endParaRPr lang="en-US"/>
          </a:p>
        </p:txBody>
      </p:sp>
    </p:spTree>
    <p:extLst>
      <p:ext uri="{BB962C8B-B14F-4D97-AF65-F5344CB8AC3E}">
        <p14:creationId xmlns:p14="http://schemas.microsoft.com/office/powerpoint/2010/main" val="3214402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234DF1-7595-4489-8076-2DD3F370B0C2}" type="datetimeFigureOut">
              <a:rPr lang="en-US" smtClean="0"/>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F5211-7608-4B96-A711-A3A49580098D}" type="slidenum">
              <a:rPr lang="en-US" smtClean="0"/>
              <a:t>‹#›</a:t>
            </a:fld>
            <a:endParaRPr lang="en-US"/>
          </a:p>
        </p:txBody>
      </p:sp>
    </p:spTree>
    <p:extLst>
      <p:ext uri="{BB962C8B-B14F-4D97-AF65-F5344CB8AC3E}">
        <p14:creationId xmlns:p14="http://schemas.microsoft.com/office/powerpoint/2010/main" val="188398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234DF1-7595-4489-8076-2DD3F370B0C2}" type="datetimeFigureOut">
              <a:rPr lang="en-US" smtClean="0"/>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F5211-7608-4B96-A711-A3A49580098D}" type="slidenum">
              <a:rPr lang="en-US" smtClean="0"/>
              <a:t>‹#›</a:t>
            </a:fld>
            <a:endParaRPr lang="en-US"/>
          </a:p>
        </p:txBody>
      </p:sp>
    </p:spTree>
    <p:extLst>
      <p:ext uri="{BB962C8B-B14F-4D97-AF65-F5344CB8AC3E}">
        <p14:creationId xmlns:p14="http://schemas.microsoft.com/office/powerpoint/2010/main" val="4037909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Break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9634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Agenda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4645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6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44156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1394040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234DF1-7595-4489-8076-2DD3F370B0C2}" type="datetimeFigureOut">
              <a:rPr lang="en-US" smtClean="0"/>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F5211-7608-4B96-A711-A3A49580098D}" type="slidenum">
              <a:rPr lang="en-US" smtClean="0"/>
              <a:t>‹#›</a:t>
            </a:fld>
            <a:endParaRPr lang="en-US"/>
          </a:p>
        </p:txBody>
      </p:sp>
    </p:spTree>
    <p:extLst>
      <p:ext uri="{BB962C8B-B14F-4D97-AF65-F5344CB8AC3E}">
        <p14:creationId xmlns:p14="http://schemas.microsoft.com/office/powerpoint/2010/main" val="329563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234DF1-7595-4489-8076-2DD3F370B0C2}" type="datetimeFigureOut">
              <a:rPr lang="en-US" smtClean="0"/>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F5211-7608-4B96-A711-A3A49580098D}" type="slidenum">
              <a:rPr lang="en-US" smtClean="0"/>
              <a:t>‹#›</a:t>
            </a:fld>
            <a:endParaRPr lang="en-US"/>
          </a:p>
        </p:txBody>
      </p:sp>
    </p:spTree>
    <p:extLst>
      <p:ext uri="{BB962C8B-B14F-4D97-AF65-F5344CB8AC3E}">
        <p14:creationId xmlns:p14="http://schemas.microsoft.com/office/powerpoint/2010/main" val="618729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234DF1-7595-4489-8076-2DD3F370B0C2}" type="datetimeFigureOut">
              <a:rPr lang="en-US" smtClean="0"/>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F5211-7608-4B96-A711-A3A49580098D}" type="slidenum">
              <a:rPr lang="en-US" smtClean="0"/>
              <a:t>‹#›</a:t>
            </a:fld>
            <a:endParaRPr lang="en-US"/>
          </a:p>
        </p:txBody>
      </p:sp>
    </p:spTree>
    <p:extLst>
      <p:ext uri="{BB962C8B-B14F-4D97-AF65-F5344CB8AC3E}">
        <p14:creationId xmlns:p14="http://schemas.microsoft.com/office/powerpoint/2010/main" val="3601809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234DF1-7595-4489-8076-2DD3F370B0C2}" type="datetimeFigureOut">
              <a:rPr lang="en-US" smtClean="0"/>
              <a:t>12/30/2023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F5211-7608-4B96-A711-A3A49580098D}" type="slidenum">
              <a:rPr lang="en-US" smtClean="0"/>
              <a:t>‹#›</a:t>
            </a:fld>
            <a:endParaRPr lang="en-US"/>
          </a:p>
        </p:txBody>
      </p:sp>
    </p:spTree>
    <p:extLst>
      <p:ext uri="{BB962C8B-B14F-4D97-AF65-F5344CB8AC3E}">
        <p14:creationId xmlns:p14="http://schemas.microsoft.com/office/powerpoint/2010/main" val="2877806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234DF1-7595-4489-8076-2DD3F370B0C2}" type="datetimeFigureOut">
              <a:rPr lang="en-US" smtClean="0"/>
              <a:t>12/30/2023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4F5211-7608-4B96-A711-A3A49580098D}" type="slidenum">
              <a:rPr lang="en-US" smtClean="0"/>
              <a:t>‹#›</a:t>
            </a:fld>
            <a:endParaRPr lang="en-US"/>
          </a:p>
        </p:txBody>
      </p:sp>
    </p:spTree>
    <p:extLst>
      <p:ext uri="{BB962C8B-B14F-4D97-AF65-F5344CB8AC3E}">
        <p14:creationId xmlns:p14="http://schemas.microsoft.com/office/powerpoint/2010/main" val="998119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234DF1-7595-4489-8076-2DD3F370B0C2}" type="datetimeFigureOut">
              <a:rPr lang="en-US" smtClean="0"/>
              <a:t>12/30/2023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4F5211-7608-4B96-A711-A3A49580098D}" type="slidenum">
              <a:rPr lang="en-US" smtClean="0"/>
              <a:t>‹#›</a:t>
            </a:fld>
            <a:endParaRPr lang="en-US"/>
          </a:p>
        </p:txBody>
      </p:sp>
    </p:spTree>
    <p:extLst>
      <p:ext uri="{BB962C8B-B14F-4D97-AF65-F5344CB8AC3E}">
        <p14:creationId xmlns:p14="http://schemas.microsoft.com/office/powerpoint/2010/main" val="2157101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234DF1-7595-4489-8076-2DD3F370B0C2}" type="datetimeFigureOut">
              <a:rPr lang="en-US" smtClean="0"/>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F5211-7608-4B96-A711-A3A49580098D}" type="slidenum">
              <a:rPr lang="en-US" smtClean="0"/>
              <a:t>‹#›</a:t>
            </a:fld>
            <a:endParaRPr lang="en-US"/>
          </a:p>
        </p:txBody>
      </p:sp>
    </p:spTree>
    <p:extLst>
      <p:ext uri="{BB962C8B-B14F-4D97-AF65-F5344CB8AC3E}">
        <p14:creationId xmlns:p14="http://schemas.microsoft.com/office/powerpoint/2010/main" val="3185120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234DF1-7595-4489-8076-2DD3F370B0C2}" type="datetimeFigureOut">
              <a:rPr lang="en-US" smtClean="0"/>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F5211-7608-4B96-A711-A3A49580098D}" type="slidenum">
              <a:rPr lang="en-US" smtClean="0"/>
              <a:t>‹#›</a:t>
            </a:fld>
            <a:endParaRPr lang="en-US"/>
          </a:p>
        </p:txBody>
      </p:sp>
    </p:spTree>
    <p:extLst>
      <p:ext uri="{BB962C8B-B14F-4D97-AF65-F5344CB8AC3E}">
        <p14:creationId xmlns:p14="http://schemas.microsoft.com/office/powerpoint/2010/main" val="2258368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234DF1-7595-4489-8076-2DD3F370B0C2}" type="datetimeFigureOut">
              <a:rPr lang="en-US" smtClean="0"/>
              <a:t>12/30/2023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F5211-7608-4B96-A711-A3A49580098D}" type="slidenum">
              <a:rPr lang="en-US" smtClean="0"/>
              <a:t>‹#›</a:t>
            </a:fld>
            <a:endParaRPr lang="en-US"/>
          </a:p>
        </p:txBody>
      </p:sp>
    </p:spTree>
    <p:extLst>
      <p:ext uri="{BB962C8B-B14F-4D97-AF65-F5344CB8AC3E}">
        <p14:creationId xmlns:p14="http://schemas.microsoft.com/office/powerpoint/2010/main" val="565578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advocatesforyouth.org/storage/advfy/documents/Activist_Toolkit/activisttoolkit.pdf" TargetMode="External"/><Relationship Id="rId2" Type="http://schemas.openxmlformats.org/officeDocument/2006/relationships/hyperlink" Target="https://tymagazine.net/articles/media-influence-on-arab-spring/"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4566" y="2737653"/>
            <a:ext cx="2728735" cy="1005713"/>
          </a:xfrm>
          <a:prstGeom prst="rect">
            <a:avLst/>
          </a:prstGeom>
        </p:spPr>
      </p:pic>
      <p:grpSp>
        <p:nvGrpSpPr>
          <p:cNvPr id="6" name="Group 5">
            <a:extLst>
              <a:ext uri="{FF2B5EF4-FFF2-40B4-BE49-F238E27FC236}">
                <a16:creationId xmlns:a16="http://schemas.microsoft.com/office/drawing/2014/main" id="{0C455B2A-3D1B-4F98-ACA5-C72C064015F6}"/>
              </a:ext>
            </a:extLst>
          </p:cNvPr>
          <p:cNvGrpSpPr/>
          <p:nvPr/>
        </p:nvGrpSpPr>
        <p:grpSpPr>
          <a:xfrm>
            <a:off x="3374137" y="3547127"/>
            <a:ext cx="7145991" cy="1291413"/>
            <a:chOff x="7092134" y="3386845"/>
            <a:chExt cx="5508558" cy="1291413"/>
          </a:xfrm>
        </p:grpSpPr>
        <p:sp>
          <p:nvSpPr>
            <p:cNvPr id="8" name="TextBox 7">
              <a:extLst>
                <a:ext uri="{FF2B5EF4-FFF2-40B4-BE49-F238E27FC236}">
                  <a16:creationId xmlns:a16="http://schemas.microsoft.com/office/drawing/2014/main" id="{5CF5BDA4-10C7-46A6-AC30-523A3FC438AC}"/>
                </a:ext>
              </a:extLst>
            </p:cNvPr>
            <p:cNvSpPr txBox="1"/>
            <p:nvPr/>
          </p:nvSpPr>
          <p:spPr>
            <a:xfrm>
              <a:off x="7092134" y="3386845"/>
              <a:ext cx="4898014" cy="553998"/>
            </a:xfrm>
            <a:prstGeom prst="rect">
              <a:avLst/>
            </a:prstGeom>
            <a:noFill/>
          </p:spPr>
          <p:txBody>
            <a:bodyPr wrap="square" rtlCol="0" anchor="ctr">
              <a:spAutoFit/>
            </a:bodyPr>
            <a:lstStyle/>
            <a:p>
              <a:r>
                <a:rPr lang="et-EE" sz="3000" dirty="0"/>
                <a:t>Sotsiaalmeedia ja noorte aktivism</a:t>
              </a:r>
              <a:endParaRPr lang="en-US" sz="3000" dirty="0"/>
            </a:p>
          </p:txBody>
        </p:sp>
        <p:sp>
          <p:nvSpPr>
            <p:cNvPr id="9" name="TextBox 8">
              <a:extLst>
                <a:ext uri="{FF2B5EF4-FFF2-40B4-BE49-F238E27FC236}">
                  <a16:creationId xmlns:a16="http://schemas.microsoft.com/office/drawing/2014/main" id="{C062103B-F514-4BE9-B5B2-C13878D2FE7C}"/>
                </a:ext>
              </a:extLst>
            </p:cNvPr>
            <p:cNvSpPr txBox="1"/>
            <p:nvPr/>
          </p:nvSpPr>
          <p:spPr>
            <a:xfrm>
              <a:off x="7164144" y="4298602"/>
              <a:ext cx="5436548" cy="379656"/>
            </a:xfrm>
            <a:prstGeom prst="rect">
              <a:avLst/>
            </a:prstGeom>
            <a:noFill/>
          </p:spPr>
          <p:txBody>
            <a:bodyPr wrap="square" rtlCol="0" anchor="ctr">
              <a:spAutoFit/>
            </a:bodyPr>
            <a:lstStyle/>
            <a:p>
              <a:pPr algn="ctr"/>
              <a:endParaRPr lang="ko-KR" altLang="en-US" sz="1867" dirty="0">
                <a:cs typeface="Arial" pitchFamily="34" charset="0"/>
              </a:endParaRPr>
            </a:p>
          </p:txBody>
        </p:sp>
      </p:grpSp>
    </p:spTree>
    <p:extLst>
      <p:ext uri="{BB962C8B-B14F-4D97-AF65-F5344CB8AC3E}">
        <p14:creationId xmlns:p14="http://schemas.microsoft.com/office/powerpoint/2010/main" val="4089703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35F7F3-C1B5-4B60-A00A-4EB618DDFB5A}"/>
              </a:ext>
            </a:extLst>
          </p:cNvPr>
          <p:cNvSpPr>
            <a:spLocks noGrp="1"/>
          </p:cNvSpPr>
          <p:nvPr>
            <p:ph type="body" sz="quarter" idx="10"/>
          </p:nvPr>
        </p:nvSpPr>
        <p:spPr/>
        <p:txBody>
          <a:bodyPr>
            <a:normAutofit fontScale="92500" lnSpcReduction="10000"/>
          </a:bodyPr>
          <a:lstStyle/>
          <a:p>
            <a:r>
              <a:rPr lang="et-EE" dirty="0"/>
              <a:t>Kasutatud allikad</a:t>
            </a:r>
            <a:endParaRPr lang="en-US" dirty="0"/>
          </a:p>
        </p:txBody>
      </p:sp>
      <p:grpSp>
        <p:nvGrpSpPr>
          <p:cNvPr id="3" name="Group 2">
            <a:extLst>
              <a:ext uri="{FF2B5EF4-FFF2-40B4-BE49-F238E27FC236}">
                <a16:creationId xmlns:a16="http://schemas.microsoft.com/office/drawing/2014/main" id="{8C0D5FF8-BA10-4912-990E-204049EB6BF0}"/>
              </a:ext>
            </a:extLst>
          </p:cNvPr>
          <p:cNvGrpSpPr/>
          <p:nvPr/>
        </p:nvGrpSpPr>
        <p:grpSpPr>
          <a:xfrm flipH="1">
            <a:off x="934532" y="4369501"/>
            <a:ext cx="3234241" cy="1672960"/>
            <a:chOff x="783426" y="4293096"/>
            <a:chExt cx="2956243" cy="1529162"/>
          </a:xfrm>
          <a:effectLst>
            <a:outerShdw blurRad="50800" dist="38100" dir="5400000" algn="t" rotWithShape="0">
              <a:prstClr val="black">
                <a:alpha val="40000"/>
              </a:prstClr>
            </a:outerShdw>
          </a:effectLst>
        </p:grpSpPr>
        <p:sp>
          <p:nvSpPr>
            <p:cNvPr id="4" name="Round Diagonal Corner Rectangle 6">
              <a:extLst>
                <a:ext uri="{FF2B5EF4-FFF2-40B4-BE49-F238E27FC236}">
                  <a16:creationId xmlns:a16="http://schemas.microsoft.com/office/drawing/2014/main" id="{538093CE-F5AA-4F3E-AC17-14D23C676BEE}"/>
                </a:ext>
              </a:extLst>
            </p:cNvPr>
            <p:cNvSpPr/>
            <p:nvPr/>
          </p:nvSpPr>
          <p:spPr>
            <a:xfrm flipH="1">
              <a:off x="783426" y="4293096"/>
              <a:ext cx="2956243" cy="1529162"/>
            </a:xfrm>
            <a:prstGeom prst="round2DiagRect">
              <a:avLst>
                <a:gd name="adj1" fmla="val 0"/>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 name="Round Diagonal Corner Rectangle 7">
              <a:extLst>
                <a:ext uri="{FF2B5EF4-FFF2-40B4-BE49-F238E27FC236}">
                  <a16:creationId xmlns:a16="http://schemas.microsoft.com/office/drawing/2014/main" id="{4BE8ADC8-95C8-4899-8C08-773E2EADA927}"/>
                </a:ext>
              </a:extLst>
            </p:cNvPr>
            <p:cNvSpPr/>
            <p:nvPr/>
          </p:nvSpPr>
          <p:spPr>
            <a:xfrm flipH="1">
              <a:off x="857391" y="4373601"/>
              <a:ext cx="2808312" cy="1368152"/>
            </a:xfrm>
            <a:prstGeom prst="round2Diag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6" name="Group 5">
            <a:extLst>
              <a:ext uri="{FF2B5EF4-FFF2-40B4-BE49-F238E27FC236}">
                <a16:creationId xmlns:a16="http://schemas.microsoft.com/office/drawing/2014/main" id="{A0AD2A37-2064-4A0C-A028-1B5F8364F778}"/>
              </a:ext>
            </a:extLst>
          </p:cNvPr>
          <p:cNvGrpSpPr/>
          <p:nvPr/>
        </p:nvGrpSpPr>
        <p:grpSpPr>
          <a:xfrm flipH="1">
            <a:off x="3287534" y="3522583"/>
            <a:ext cx="3234241" cy="1672960"/>
            <a:chOff x="783426" y="4293096"/>
            <a:chExt cx="2956243" cy="1529162"/>
          </a:xfrm>
          <a:effectLst>
            <a:outerShdw blurRad="50800" dist="38100" dir="5400000" algn="t" rotWithShape="0">
              <a:prstClr val="black">
                <a:alpha val="40000"/>
              </a:prstClr>
            </a:outerShdw>
          </a:effectLst>
        </p:grpSpPr>
        <p:sp>
          <p:nvSpPr>
            <p:cNvPr id="7" name="Round Diagonal Corner Rectangle 9">
              <a:extLst>
                <a:ext uri="{FF2B5EF4-FFF2-40B4-BE49-F238E27FC236}">
                  <a16:creationId xmlns:a16="http://schemas.microsoft.com/office/drawing/2014/main" id="{D661F414-FD38-475D-A73E-CEEEA0A2DC0F}"/>
                </a:ext>
              </a:extLst>
            </p:cNvPr>
            <p:cNvSpPr/>
            <p:nvPr/>
          </p:nvSpPr>
          <p:spPr>
            <a:xfrm flipH="1">
              <a:off x="783426" y="4293096"/>
              <a:ext cx="2956243" cy="1529162"/>
            </a:xfrm>
            <a:prstGeom prst="round2DiagRect">
              <a:avLst>
                <a:gd name="adj1" fmla="val 0"/>
                <a:gd name="adj2" fmla="val 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8" name="Round Diagonal Corner Rectangle 10">
              <a:extLst>
                <a:ext uri="{FF2B5EF4-FFF2-40B4-BE49-F238E27FC236}">
                  <a16:creationId xmlns:a16="http://schemas.microsoft.com/office/drawing/2014/main" id="{21FFA331-F70C-4DBD-8D90-608D280615B4}"/>
                </a:ext>
              </a:extLst>
            </p:cNvPr>
            <p:cNvSpPr/>
            <p:nvPr/>
          </p:nvSpPr>
          <p:spPr>
            <a:xfrm flipH="1">
              <a:off x="857391" y="4373601"/>
              <a:ext cx="2808312" cy="1368152"/>
            </a:xfrm>
            <a:prstGeom prst="round2Diag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9" name="Group 8">
            <a:extLst>
              <a:ext uri="{FF2B5EF4-FFF2-40B4-BE49-F238E27FC236}">
                <a16:creationId xmlns:a16="http://schemas.microsoft.com/office/drawing/2014/main" id="{A0E2EB53-2B10-463C-8B67-5A3A85233B9E}"/>
              </a:ext>
            </a:extLst>
          </p:cNvPr>
          <p:cNvGrpSpPr/>
          <p:nvPr/>
        </p:nvGrpSpPr>
        <p:grpSpPr>
          <a:xfrm flipH="1">
            <a:off x="5640536" y="2675664"/>
            <a:ext cx="3234241" cy="1672960"/>
            <a:chOff x="783426" y="4293096"/>
            <a:chExt cx="2956243" cy="1529162"/>
          </a:xfrm>
          <a:effectLst>
            <a:outerShdw blurRad="50800" dist="38100" dir="5400000" algn="t" rotWithShape="0">
              <a:prstClr val="black">
                <a:alpha val="40000"/>
              </a:prstClr>
            </a:outerShdw>
          </a:effectLst>
        </p:grpSpPr>
        <p:sp>
          <p:nvSpPr>
            <p:cNvPr id="10" name="Round Diagonal Corner Rectangle 12">
              <a:extLst>
                <a:ext uri="{FF2B5EF4-FFF2-40B4-BE49-F238E27FC236}">
                  <a16:creationId xmlns:a16="http://schemas.microsoft.com/office/drawing/2014/main" id="{18AC88F5-68BE-42AE-991C-AB2D7C97A0D2}"/>
                </a:ext>
              </a:extLst>
            </p:cNvPr>
            <p:cNvSpPr/>
            <p:nvPr/>
          </p:nvSpPr>
          <p:spPr>
            <a:xfrm flipH="1">
              <a:off x="783426" y="4293096"/>
              <a:ext cx="2956243" cy="1529162"/>
            </a:xfrm>
            <a:prstGeom prst="round2DiagRect">
              <a:avLst>
                <a:gd name="adj1" fmla="val 0"/>
                <a:gd name="adj2"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1" name="Round Diagonal Corner Rectangle 13">
              <a:extLst>
                <a:ext uri="{FF2B5EF4-FFF2-40B4-BE49-F238E27FC236}">
                  <a16:creationId xmlns:a16="http://schemas.microsoft.com/office/drawing/2014/main" id="{59090CE5-99DF-4E61-9794-794453B16088}"/>
                </a:ext>
              </a:extLst>
            </p:cNvPr>
            <p:cNvSpPr/>
            <p:nvPr/>
          </p:nvSpPr>
          <p:spPr>
            <a:xfrm flipH="1">
              <a:off x="857391" y="4373601"/>
              <a:ext cx="2808312" cy="1368152"/>
            </a:xfrm>
            <a:prstGeom prst="round2Diag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12" name="Group 11">
            <a:extLst>
              <a:ext uri="{FF2B5EF4-FFF2-40B4-BE49-F238E27FC236}">
                <a16:creationId xmlns:a16="http://schemas.microsoft.com/office/drawing/2014/main" id="{3FF3EA10-0684-412F-B9E8-DD5014ECF92E}"/>
              </a:ext>
            </a:extLst>
          </p:cNvPr>
          <p:cNvGrpSpPr/>
          <p:nvPr/>
        </p:nvGrpSpPr>
        <p:grpSpPr>
          <a:xfrm flipH="1">
            <a:off x="7981275" y="1795146"/>
            <a:ext cx="3234241" cy="1672960"/>
            <a:chOff x="783426" y="4293096"/>
            <a:chExt cx="2956243" cy="1529162"/>
          </a:xfrm>
          <a:effectLst>
            <a:outerShdw blurRad="50800" dist="38100" dir="5400000" algn="t" rotWithShape="0">
              <a:prstClr val="black">
                <a:alpha val="40000"/>
              </a:prstClr>
            </a:outerShdw>
          </a:effectLst>
        </p:grpSpPr>
        <p:sp>
          <p:nvSpPr>
            <p:cNvPr id="13" name="Round Diagonal Corner Rectangle 15">
              <a:extLst>
                <a:ext uri="{FF2B5EF4-FFF2-40B4-BE49-F238E27FC236}">
                  <a16:creationId xmlns:a16="http://schemas.microsoft.com/office/drawing/2014/main" id="{F8C21D95-6F51-4BF9-968C-5A19E2CF70A0}"/>
                </a:ext>
              </a:extLst>
            </p:cNvPr>
            <p:cNvSpPr/>
            <p:nvPr/>
          </p:nvSpPr>
          <p:spPr>
            <a:xfrm flipH="1">
              <a:off x="783426" y="4293096"/>
              <a:ext cx="2956243" cy="1529162"/>
            </a:xfrm>
            <a:prstGeom prst="round2DiagRect">
              <a:avLst>
                <a:gd name="adj1" fmla="val 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14" name="Round Diagonal Corner Rectangle 16">
              <a:extLst>
                <a:ext uri="{FF2B5EF4-FFF2-40B4-BE49-F238E27FC236}">
                  <a16:creationId xmlns:a16="http://schemas.microsoft.com/office/drawing/2014/main" id="{F07A151F-BCD0-4DB5-A3AC-701E07E281CD}"/>
                </a:ext>
              </a:extLst>
            </p:cNvPr>
            <p:cNvSpPr/>
            <p:nvPr/>
          </p:nvSpPr>
          <p:spPr>
            <a:xfrm flipH="1">
              <a:off x="857391" y="4373601"/>
              <a:ext cx="2808312" cy="1368152"/>
            </a:xfrm>
            <a:prstGeom prst="round2Diag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sp>
        <p:nvSpPr>
          <p:cNvPr id="15" name="Text Placeholder 12">
            <a:extLst>
              <a:ext uri="{FF2B5EF4-FFF2-40B4-BE49-F238E27FC236}">
                <a16:creationId xmlns:a16="http://schemas.microsoft.com/office/drawing/2014/main" id="{B8E3CFA4-A862-4BF8-98B7-F60D125ABA8B}"/>
              </a:ext>
            </a:extLst>
          </p:cNvPr>
          <p:cNvSpPr txBox="1">
            <a:spLocks/>
          </p:cNvSpPr>
          <p:nvPr/>
        </p:nvSpPr>
        <p:spPr>
          <a:xfrm>
            <a:off x="8457326" y="1966024"/>
            <a:ext cx="546843" cy="406910"/>
          </a:xfrm>
          <a:prstGeom prst="rect">
            <a:avLst/>
          </a:prstGeom>
        </p:spPr>
        <p:txBody>
          <a:bodyPr lIns="0" tIns="0" rIns="0" bIns="0" anchor="ctr"/>
          <a:lstStyle>
            <a:lvl1pPr marL="0" indent="0" algn="l" defTabSz="914400" rtl="0" eaLnBrk="1" latinLnBrk="0" hangingPunct="1">
              <a:spcBef>
                <a:spcPct val="20000"/>
              </a:spcBef>
              <a:buFontTx/>
              <a:buNone/>
              <a:defRPr sz="3200" b="1"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400" dirty="0">
                <a:solidFill>
                  <a:schemeClr val="bg1"/>
                </a:solidFill>
                <a:cs typeface="Arial" pitchFamily="34" charset="0"/>
              </a:rPr>
              <a:t>01</a:t>
            </a:r>
          </a:p>
        </p:txBody>
      </p:sp>
      <p:sp>
        <p:nvSpPr>
          <p:cNvPr id="16" name="Text Placeholder 12">
            <a:extLst>
              <a:ext uri="{FF2B5EF4-FFF2-40B4-BE49-F238E27FC236}">
                <a16:creationId xmlns:a16="http://schemas.microsoft.com/office/drawing/2014/main" id="{D0DEEBF9-447D-49E1-9532-3B4D156529D9}"/>
              </a:ext>
            </a:extLst>
          </p:cNvPr>
          <p:cNvSpPr txBox="1">
            <a:spLocks/>
          </p:cNvSpPr>
          <p:nvPr/>
        </p:nvSpPr>
        <p:spPr>
          <a:xfrm>
            <a:off x="6098500" y="2814038"/>
            <a:ext cx="546843" cy="406910"/>
          </a:xfrm>
          <a:prstGeom prst="rect">
            <a:avLst/>
          </a:prstGeom>
        </p:spPr>
        <p:txBody>
          <a:bodyPr lIns="0" tIns="0" rIns="0" bIns="0" anchor="ctr"/>
          <a:lstStyle>
            <a:lvl1pPr marL="0" indent="0" algn="l" defTabSz="914400" rtl="0" eaLnBrk="1" latinLnBrk="0" hangingPunct="1">
              <a:spcBef>
                <a:spcPct val="20000"/>
              </a:spcBef>
              <a:buFontTx/>
              <a:buNone/>
              <a:defRPr sz="3200" b="1"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400" dirty="0">
                <a:solidFill>
                  <a:schemeClr val="bg1"/>
                </a:solidFill>
                <a:cs typeface="Arial" pitchFamily="34" charset="0"/>
              </a:rPr>
              <a:t>02</a:t>
            </a:r>
          </a:p>
        </p:txBody>
      </p:sp>
      <p:sp>
        <p:nvSpPr>
          <p:cNvPr id="17" name="Text Placeholder 12">
            <a:extLst>
              <a:ext uri="{FF2B5EF4-FFF2-40B4-BE49-F238E27FC236}">
                <a16:creationId xmlns:a16="http://schemas.microsoft.com/office/drawing/2014/main" id="{90A085BA-EB17-4926-9F81-8E14005BADAD}"/>
              </a:ext>
            </a:extLst>
          </p:cNvPr>
          <p:cNvSpPr txBox="1">
            <a:spLocks/>
          </p:cNvSpPr>
          <p:nvPr/>
        </p:nvSpPr>
        <p:spPr>
          <a:xfrm>
            <a:off x="3739673" y="3662050"/>
            <a:ext cx="546843" cy="406910"/>
          </a:xfrm>
          <a:prstGeom prst="rect">
            <a:avLst/>
          </a:prstGeom>
        </p:spPr>
        <p:txBody>
          <a:bodyPr lIns="0" tIns="0" rIns="0" bIns="0" anchor="ctr"/>
          <a:lstStyle>
            <a:lvl1pPr marL="0" indent="0" algn="l" defTabSz="914400" rtl="0" eaLnBrk="1" latinLnBrk="0" hangingPunct="1">
              <a:spcBef>
                <a:spcPct val="20000"/>
              </a:spcBef>
              <a:buFontTx/>
              <a:buNone/>
              <a:defRPr sz="3200" b="1"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400" dirty="0">
                <a:solidFill>
                  <a:schemeClr val="bg1"/>
                </a:solidFill>
                <a:cs typeface="Arial" pitchFamily="34" charset="0"/>
              </a:rPr>
              <a:t>03</a:t>
            </a:r>
          </a:p>
        </p:txBody>
      </p:sp>
      <p:sp>
        <p:nvSpPr>
          <p:cNvPr id="18" name="Text Placeholder 12">
            <a:extLst>
              <a:ext uri="{FF2B5EF4-FFF2-40B4-BE49-F238E27FC236}">
                <a16:creationId xmlns:a16="http://schemas.microsoft.com/office/drawing/2014/main" id="{3D1360BD-8749-4315-B0F6-4BDEADF5153B}"/>
              </a:ext>
            </a:extLst>
          </p:cNvPr>
          <p:cNvSpPr txBox="1">
            <a:spLocks/>
          </p:cNvSpPr>
          <p:nvPr/>
        </p:nvSpPr>
        <p:spPr>
          <a:xfrm>
            <a:off x="1380846" y="4510064"/>
            <a:ext cx="546843" cy="406910"/>
          </a:xfrm>
          <a:prstGeom prst="rect">
            <a:avLst/>
          </a:prstGeom>
        </p:spPr>
        <p:txBody>
          <a:bodyPr lIns="0" tIns="0" rIns="0" bIns="0" anchor="ctr"/>
          <a:lstStyle>
            <a:lvl1pPr marL="0" indent="0" algn="l" defTabSz="914400" rtl="0" eaLnBrk="1" latinLnBrk="0" hangingPunct="1">
              <a:spcBef>
                <a:spcPct val="20000"/>
              </a:spcBef>
              <a:buFontTx/>
              <a:buNone/>
              <a:defRPr sz="3200" b="1"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400" dirty="0">
                <a:solidFill>
                  <a:schemeClr val="bg1"/>
                </a:solidFill>
                <a:cs typeface="Arial" pitchFamily="34" charset="0"/>
              </a:rPr>
              <a:t>04</a:t>
            </a:r>
          </a:p>
        </p:txBody>
      </p:sp>
      <p:sp>
        <p:nvSpPr>
          <p:cNvPr id="19" name="TextBox 18">
            <a:extLst>
              <a:ext uri="{FF2B5EF4-FFF2-40B4-BE49-F238E27FC236}">
                <a16:creationId xmlns:a16="http://schemas.microsoft.com/office/drawing/2014/main" id="{2FAC6CA7-CD66-4160-901B-3C5492074BAD}"/>
              </a:ext>
            </a:extLst>
          </p:cNvPr>
          <p:cNvSpPr txBox="1"/>
          <p:nvPr/>
        </p:nvSpPr>
        <p:spPr>
          <a:xfrm>
            <a:off x="1079312" y="5230770"/>
            <a:ext cx="3008541" cy="646331"/>
          </a:xfrm>
          <a:prstGeom prst="rect">
            <a:avLst/>
          </a:prstGeom>
          <a:noFill/>
        </p:spPr>
        <p:txBody>
          <a:bodyPr wrap="square" rtlCol="0">
            <a:spAutoFit/>
          </a:bodyPr>
          <a:lstStyle/>
          <a:p>
            <a:pPr lvl="0"/>
            <a:r>
              <a:rPr lang="et-EE" sz="1200" b="1" dirty="0">
                <a:solidFill>
                  <a:schemeClr val="bg1"/>
                </a:solidFill>
              </a:rPr>
              <a:t>Meedia mõju Araabia Kevadele</a:t>
            </a:r>
            <a:endParaRPr lang="en-US" sz="1200" b="1" dirty="0">
              <a:solidFill>
                <a:schemeClr val="bg1"/>
              </a:solidFill>
            </a:endParaRPr>
          </a:p>
          <a:p>
            <a:r>
              <a:rPr lang="en-GB" sz="1200" u="sng" dirty="0">
                <a:hlinkClick r:id="rId2"/>
              </a:rPr>
              <a:t>https://tymagazine.net/articles/media-influence-on-arab-spring/</a:t>
            </a:r>
            <a:r>
              <a:rPr lang="sr-Latn-CS" sz="1200" u="sng" dirty="0"/>
              <a:t> </a:t>
            </a:r>
            <a:endParaRPr lang="en-US" sz="1200" dirty="0"/>
          </a:p>
        </p:txBody>
      </p:sp>
      <p:sp>
        <p:nvSpPr>
          <p:cNvPr id="20" name="TextBox 19">
            <a:extLst>
              <a:ext uri="{FF2B5EF4-FFF2-40B4-BE49-F238E27FC236}">
                <a16:creationId xmlns:a16="http://schemas.microsoft.com/office/drawing/2014/main" id="{1565F67B-B558-4DEE-9EB7-498B744A25B7}"/>
              </a:ext>
            </a:extLst>
          </p:cNvPr>
          <p:cNvSpPr txBox="1"/>
          <p:nvPr/>
        </p:nvSpPr>
        <p:spPr>
          <a:xfrm>
            <a:off x="1079311" y="4869576"/>
            <a:ext cx="1394692" cy="307777"/>
          </a:xfrm>
          <a:prstGeom prst="rect">
            <a:avLst/>
          </a:prstGeom>
          <a:noFill/>
        </p:spPr>
        <p:txBody>
          <a:bodyPr wrap="square" rtlCol="0">
            <a:spAutoFit/>
          </a:bodyPr>
          <a:lstStyle/>
          <a:p>
            <a:pPr lvl="0"/>
            <a:r>
              <a:rPr lang="en-GB" sz="1400" dirty="0">
                <a:solidFill>
                  <a:schemeClr val="bg1"/>
                </a:solidFill>
              </a:rPr>
              <a:t>Jelena </a:t>
            </a:r>
            <a:r>
              <a:rPr lang="en-GB" sz="1400" dirty="0" err="1">
                <a:solidFill>
                  <a:schemeClr val="bg1"/>
                </a:solidFill>
              </a:rPr>
              <a:t>Spremo</a:t>
            </a:r>
            <a:endParaRPr lang="en-GB" sz="1400" dirty="0">
              <a:solidFill>
                <a:schemeClr val="bg1"/>
              </a:solidFill>
            </a:endParaRPr>
          </a:p>
        </p:txBody>
      </p:sp>
      <p:sp>
        <p:nvSpPr>
          <p:cNvPr id="21" name="TextBox 20">
            <a:extLst>
              <a:ext uri="{FF2B5EF4-FFF2-40B4-BE49-F238E27FC236}">
                <a16:creationId xmlns:a16="http://schemas.microsoft.com/office/drawing/2014/main" id="{AB59E388-63C9-4BA3-9694-79259DD88F74}"/>
              </a:ext>
            </a:extLst>
          </p:cNvPr>
          <p:cNvSpPr txBox="1"/>
          <p:nvPr/>
        </p:nvSpPr>
        <p:spPr>
          <a:xfrm>
            <a:off x="3434701" y="4339470"/>
            <a:ext cx="2663799" cy="830997"/>
          </a:xfrm>
          <a:prstGeom prst="rect">
            <a:avLst/>
          </a:prstGeom>
          <a:noFill/>
        </p:spPr>
        <p:txBody>
          <a:bodyPr wrap="square" rtlCol="0">
            <a:spAutoFit/>
          </a:bodyPr>
          <a:lstStyle/>
          <a:p>
            <a:r>
              <a:rPr lang="et-EE" sz="1200" dirty="0">
                <a:solidFill>
                  <a:schemeClr val="bg1"/>
                </a:solidFill>
              </a:rPr>
              <a:t>Sotsiaalmeedia ja noorte aktivism</a:t>
            </a:r>
            <a:r>
              <a:rPr lang="en-GB" sz="1200" dirty="0">
                <a:solidFill>
                  <a:schemeClr val="bg1"/>
                </a:solidFill>
              </a:rPr>
              <a:t>, </a:t>
            </a:r>
            <a:r>
              <a:rPr lang="en-GB" sz="1200" b="1" dirty="0">
                <a:solidFill>
                  <a:schemeClr val="bg1"/>
                </a:solidFill>
              </a:rPr>
              <a:t>Social Media: Usage and Impact</a:t>
            </a:r>
            <a:r>
              <a:rPr lang="en-GB" sz="1200" dirty="0">
                <a:solidFill>
                  <a:schemeClr val="bg1"/>
                </a:solidFill>
              </a:rPr>
              <a:t>, Hana S. Noor Al-</a:t>
            </a:r>
            <a:r>
              <a:rPr lang="en-GB" sz="1200" dirty="0" err="1">
                <a:solidFill>
                  <a:schemeClr val="bg1"/>
                </a:solidFill>
              </a:rPr>
              <a:t>Deen</a:t>
            </a:r>
            <a:r>
              <a:rPr lang="en-GB" sz="1200" dirty="0">
                <a:solidFill>
                  <a:schemeClr val="bg1"/>
                </a:solidFill>
              </a:rPr>
              <a:t>, John Allen Hendricks, 2013</a:t>
            </a:r>
            <a:endParaRPr lang="en-US" altLang="ko-KR" sz="1200" dirty="0">
              <a:solidFill>
                <a:schemeClr val="bg1"/>
              </a:solidFill>
              <a:cs typeface="Arial" pitchFamily="34" charset="0"/>
            </a:endParaRPr>
          </a:p>
        </p:txBody>
      </p:sp>
      <p:sp>
        <p:nvSpPr>
          <p:cNvPr id="22" name="TextBox 21">
            <a:extLst>
              <a:ext uri="{FF2B5EF4-FFF2-40B4-BE49-F238E27FC236}">
                <a16:creationId xmlns:a16="http://schemas.microsoft.com/office/drawing/2014/main" id="{7648EAB0-E3E9-410D-8D40-6F285C69B575}"/>
              </a:ext>
            </a:extLst>
          </p:cNvPr>
          <p:cNvSpPr txBox="1"/>
          <p:nvPr/>
        </p:nvSpPr>
        <p:spPr>
          <a:xfrm>
            <a:off x="3434700" y="4021006"/>
            <a:ext cx="1394692" cy="307777"/>
          </a:xfrm>
          <a:prstGeom prst="rect">
            <a:avLst/>
          </a:prstGeom>
          <a:noFill/>
        </p:spPr>
        <p:txBody>
          <a:bodyPr wrap="square" rtlCol="0">
            <a:spAutoFit/>
          </a:bodyPr>
          <a:lstStyle/>
          <a:p>
            <a:pPr algn="ctr"/>
            <a:r>
              <a:rPr lang="en-GB" sz="1400" dirty="0">
                <a:solidFill>
                  <a:schemeClr val="bg1"/>
                </a:solidFill>
              </a:rPr>
              <a:t>Rhon </a:t>
            </a:r>
            <a:r>
              <a:rPr lang="en-GB" sz="1400" dirty="0" err="1">
                <a:solidFill>
                  <a:schemeClr val="bg1"/>
                </a:solidFill>
              </a:rPr>
              <a:t>Teruelle</a:t>
            </a:r>
            <a:endParaRPr lang="ko-KR" altLang="en-US" sz="1400" b="1" dirty="0">
              <a:solidFill>
                <a:schemeClr val="bg1"/>
              </a:solidFill>
              <a:cs typeface="Arial" pitchFamily="34" charset="0"/>
            </a:endParaRPr>
          </a:p>
        </p:txBody>
      </p:sp>
      <p:sp>
        <p:nvSpPr>
          <p:cNvPr id="23" name="TextBox 22">
            <a:extLst>
              <a:ext uri="{FF2B5EF4-FFF2-40B4-BE49-F238E27FC236}">
                <a16:creationId xmlns:a16="http://schemas.microsoft.com/office/drawing/2014/main" id="{7C010533-D70C-4474-9237-AAB221E53127}"/>
              </a:ext>
            </a:extLst>
          </p:cNvPr>
          <p:cNvSpPr txBox="1"/>
          <p:nvPr/>
        </p:nvSpPr>
        <p:spPr>
          <a:xfrm>
            <a:off x="5790090" y="3533632"/>
            <a:ext cx="2587905" cy="830997"/>
          </a:xfrm>
          <a:prstGeom prst="rect">
            <a:avLst/>
          </a:prstGeom>
          <a:noFill/>
        </p:spPr>
        <p:txBody>
          <a:bodyPr wrap="square" rtlCol="0">
            <a:spAutoFit/>
          </a:bodyPr>
          <a:lstStyle/>
          <a:p>
            <a:pPr lvl="0"/>
            <a:r>
              <a:rPr lang="et-EE" sz="1200" b="1" dirty="0">
                <a:solidFill>
                  <a:schemeClr val="bg1"/>
                </a:solidFill>
              </a:rPr>
              <a:t>Noore aktivisti tööriistkast</a:t>
            </a:r>
            <a:r>
              <a:rPr lang="en-GB" sz="1200" b="1" dirty="0">
                <a:solidFill>
                  <a:schemeClr val="bg1"/>
                </a:solidFill>
              </a:rPr>
              <a:t>, 2013</a:t>
            </a:r>
            <a:endParaRPr lang="en-GB" sz="1200" b="1" dirty="0"/>
          </a:p>
          <a:p>
            <a:pPr lvl="0"/>
            <a:r>
              <a:rPr lang="en-GB" sz="1200" u="sng" dirty="0">
                <a:hlinkClick r:id="rId3"/>
              </a:rPr>
              <a:t>http://www.advocatesforyouth.org/storage/advfy/documents/Activist_Toolkit/activisttoolkit.pdf</a:t>
            </a:r>
            <a:endParaRPr lang="en-US" sz="1200" dirty="0"/>
          </a:p>
        </p:txBody>
      </p:sp>
      <p:sp>
        <p:nvSpPr>
          <p:cNvPr id="24" name="TextBox 23">
            <a:extLst>
              <a:ext uri="{FF2B5EF4-FFF2-40B4-BE49-F238E27FC236}">
                <a16:creationId xmlns:a16="http://schemas.microsoft.com/office/drawing/2014/main" id="{188A9FEB-522D-4DE3-A50E-C38A0F8173BF}"/>
              </a:ext>
            </a:extLst>
          </p:cNvPr>
          <p:cNvSpPr txBox="1"/>
          <p:nvPr/>
        </p:nvSpPr>
        <p:spPr>
          <a:xfrm>
            <a:off x="5790089" y="3172438"/>
            <a:ext cx="1775324" cy="307777"/>
          </a:xfrm>
          <a:prstGeom prst="rect">
            <a:avLst/>
          </a:prstGeom>
          <a:noFill/>
        </p:spPr>
        <p:txBody>
          <a:bodyPr wrap="square" rtlCol="0">
            <a:spAutoFit/>
          </a:bodyPr>
          <a:lstStyle/>
          <a:p>
            <a:pPr algn="ctr"/>
            <a:r>
              <a:rPr lang="en-GB" sz="1400" dirty="0">
                <a:solidFill>
                  <a:schemeClr val="bg1"/>
                </a:solidFill>
              </a:rPr>
              <a:t>Julia </a:t>
            </a:r>
            <a:r>
              <a:rPr lang="en-GB" sz="1400" dirty="0" err="1">
                <a:solidFill>
                  <a:schemeClr val="bg1"/>
                </a:solidFill>
              </a:rPr>
              <a:t>Reticker</a:t>
            </a:r>
            <a:r>
              <a:rPr lang="en-GB" sz="1400" dirty="0">
                <a:solidFill>
                  <a:schemeClr val="bg1"/>
                </a:solidFill>
              </a:rPr>
              <a:t>-Flynn</a:t>
            </a:r>
            <a:endParaRPr lang="ko-KR" altLang="en-US" sz="1400" b="1" dirty="0">
              <a:solidFill>
                <a:schemeClr val="bg1"/>
              </a:solidFill>
              <a:cs typeface="Arial" pitchFamily="34" charset="0"/>
            </a:endParaRPr>
          </a:p>
        </p:txBody>
      </p:sp>
      <p:sp>
        <p:nvSpPr>
          <p:cNvPr id="25" name="TextBox 24">
            <a:extLst>
              <a:ext uri="{FF2B5EF4-FFF2-40B4-BE49-F238E27FC236}">
                <a16:creationId xmlns:a16="http://schemas.microsoft.com/office/drawing/2014/main" id="{8F09AC4B-8919-48DD-8DFD-B9031FC7940C}"/>
              </a:ext>
            </a:extLst>
          </p:cNvPr>
          <p:cNvSpPr txBox="1"/>
          <p:nvPr/>
        </p:nvSpPr>
        <p:spPr>
          <a:xfrm>
            <a:off x="8145478" y="2685062"/>
            <a:ext cx="2587905" cy="461665"/>
          </a:xfrm>
          <a:prstGeom prst="rect">
            <a:avLst/>
          </a:prstGeom>
          <a:noFill/>
        </p:spPr>
        <p:txBody>
          <a:bodyPr wrap="square" rtlCol="0">
            <a:spAutoFit/>
          </a:bodyPr>
          <a:lstStyle/>
          <a:p>
            <a:r>
              <a:rPr lang="et-EE" sz="1200" b="1" dirty="0">
                <a:solidFill>
                  <a:schemeClr val="bg1"/>
                </a:solidFill>
              </a:rPr>
              <a:t>Noorte aktivism: rahvusvaheline entsüklopeedia</a:t>
            </a:r>
            <a:r>
              <a:rPr lang="en-GB" sz="1200" b="1" dirty="0">
                <a:solidFill>
                  <a:schemeClr val="bg1"/>
                </a:solidFill>
              </a:rPr>
              <a:t>, 2006</a:t>
            </a:r>
            <a:endParaRPr lang="en-US" altLang="ko-KR" sz="1200" b="1" dirty="0">
              <a:solidFill>
                <a:schemeClr val="bg1"/>
              </a:solidFill>
              <a:cs typeface="Arial" pitchFamily="34" charset="0"/>
            </a:endParaRPr>
          </a:p>
        </p:txBody>
      </p:sp>
      <p:sp>
        <p:nvSpPr>
          <p:cNvPr id="26" name="TextBox 25">
            <a:extLst>
              <a:ext uri="{FF2B5EF4-FFF2-40B4-BE49-F238E27FC236}">
                <a16:creationId xmlns:a16="http://schemas.microsoft.com/office/drawing/2014/main" id="{8F772EC9-D9B3-4311-9FAE-138D28F5FA2B}"/>
              </a:ext>
            </a:extLst>
          </p:cNvPr>
          <p:cNvSpPr txBox="1"/>
          <p:nvPr/>
        </p:nvSpPr>
        <p:spPr>
          <a:xfrm>
            <a:off x="8145477" y="2323868"/>
            <a:ext cx="2077494" cy="307777"/>
          </a:xfrm>
          <a:prstGeom prst="rect">
            <a:avLst/>
          </a:prstGeom>
          <a:noFill/>
        </p:spPr>
        <p:txBody>
          <a:bodyPr wrap="square" rtlCol="0">
            <a:spAutoFit/>
          </a:bodyPr>
          <a:lstStyle/>
          <a:p>
            <a:pPr lvl="0"/>
            <a:r>
              <a:rPr lang="en-GB" sz="1400" dirty="0">
                <a:solidFill>
                  <a:schemeClr val="bg1"/>
                </a:solidFill>
              </a:rPr>
              <a:t>Lonnie Sherrod (ed.) </a:t>
            </a:r>
            <a:endParaRPr lang="en-US" sz="1400" dirty="0">
              <a:solidFill>
                <a:schemeClr val="bg1"/>
              </a:solidFill>
            </a:endParaRPr>
          </a:p>
        </p:txBody>
      </p:sp>
      <p:cxnSp>
        <p:nvCxnSpPr>
          <p:cNvPr id="27" name="Straight Connector 26">
            <a:extLst>
              <a:ext uri="{FF2B5EF4-FFF2-40B4-BE49-F238E27FC236}">
                <a16:creationId xmlns:a16="http://schemas.microsoft.com/office/drawing/2014/main" id="{6DE2FEA3-BC8D-4126-A631-A6B18FBE8E2C}"/>
              </a:ext>
            </a:extLst>
          </p:cNvPr>
          <p:cNvCxnSpPr/>
          <p:nvPr/>
        </p:nvCxnSpPr>
        <p:spPr>
          <a:xfrm flipV="1">
            <a:off x="8189451" y="2665252"/>
            <a:ext cx="1440000" cy="11344"/>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6BE074E-6569-4DA0-A23F-BD85D56E13B0}"/>
              </a:ext>
            </a:extLst>
          </p:cNvPr>
          <p:cNvCxnSpPr/>
          <p:nvPr/>
        </p:nvCxnSpPr>
        <p:spPr>
          <a:xfrm>
            <a:off x="5832503" y="3512968"/>
            <a:ext cx="1440000" cy="625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22B887B-FEBD-4A07-88A2-CA82ECEF6C8B}"/>
              </a:ext>
            </a:extLst>
          </p:cNvPr>
          <p:cNvCxnSpPr/>
          <p:nvPr/>
        </p:nvCxnSpPr>
        <p:spPr>
          <a:xfrm>
            <a:off x="3475555" y="4355590"/>
            <a:ext cx="1440000" cy="625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39811E-A2A6-4280-9BD8-81CE94930A16}"/>
              </a:ext>
            </a:extLst>
          </p:cNvPr>
          <p:cNvCxnSpPr/>
          <p:nvPr/>
        </p:nvCxnSpPr>
        <p:spPr>
          <a:xfrm>
            <a:off x="1118607" y="5198212"/>
            <a:ext cx="1440000" cy="625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9A5CE61B-C32E-49F8-91D7-260E69ECD413}"/>
              </a:ext>
            </a:extLst>
          </p:cNvPr>
          <p:cNvGrpSpPr/>
          <p:nvPr/>
        </p:nvGrpSpPr>
        <p:grpSpPr>
          <a:xfrm>
            <a:off x="849912" y="1789639"/>
            <a:ext cx="3163182" cy="856491"/>
            <a:chOff x="-475009" y="1129566"/>
            <a:chExt cx="3131959" cy="856491"/>
          </a:xfrm>
        </p:grpSpPr>
        <p:sp>
          <p:nvSpPr>
            <p:cNvPr id="32" name="TextBox 31">
              <a:extLst>
                <a:ext uri="{FF2B5EF4-FFF2-40B4-BE49-F238E27FC236}">
                  <a16:creationId xmlns:a16="http://schemas.microsoft.com/office/drawing/2014/main" id="{FDDA3067-46E0-468A-AA3C-3C0D293EBD24}"/>
                </a:ext>
              </a:extLst>
            </p:cNvPr>
            <p:cNvSpPr txBox="1"/>
            <p:nvPr/>
          </p:nvSpPr>
          <p:spPr>
            <a:xfrm>
              <a:off x="-475009" y="1129566"/>
              <a:ext cx="3129303" cy="276999"/>
            </a:xfrm>
            <a:prstGeom prst="rect">
              <a:avLst/>
            </a:prstGeom>
            <a:noFill/>
          </p:spPr>
          <p:txBody>
            <a:bodyPr wrap="square" rtlCol="0" anchor="ctr">
              <a:spAutoFit/>
            </a:bodyPr>
            <a:lstStyle/>
            <a:p>
              <a:r>
                <a:rPr lang="en-US" altLang="ko-KR" sz="1200" b="1" dirty="0">
                  <a:solidFill>
                    <a:schemeClr val="tx1">
                      <a:lumMod val="75000"/>
                      <a:lumOff val="25000"/>
                    </a:schemeClr>
                  </a:solidFill>
                  <a:cs typeface="Arial" pitchFamily="34" charset="0"/>
                </a:rPr>
                <a:t>Sources and Further Reading</a:t>
              </a:r>
              <a:endParaRPr lang="ko-KR" altLang="en-US" sz="1200" b="1" dirty="0">
                <a:solidFill>
                  <a:schemeClr val="tx1">
                    <a:lumMod val="75000"/>
                    <a:lumOff val="25000"/>
                  </a:schemeClr>
                </a:solidFill>
                <a:cs typeface="Arial" pitchFamily="34" charset="0"/>
              </a:endParaRPr>
            </a:p>
          </p:txBody>
        </p:sp>
        <p:sp>
          <p:nvSpPr>
            <p:cNvPr id="33" name="TextBox 32">
              <a:extLst>
                <a:ext uri="{FF2B5EF4-FFF2-40B4-BE49-F238E27FC236}">
                  <a16:creationId xmlns:a16="http://schemas.microsoft.com/office/drawing/2014/main" id="{CFA157E6-2DF4-4F97-9E23-0F1B88DC671A}"/>
                </a:ext>
              </a:extLst>
            </p:cNvPr>
            <p:cNvSpPr txBox="1"/>
            <p:nvPr/>
          </p:nvSpPr>
          <p:spPr>
            <a:xfrm>
              <a:off x="-460976" y="1339726"/>
              <a:ext cx="3117926" cy="646331"/>
            </a:xfrm>
            <a:prstGeom prst="rect">
              <a:avLst/>
            </a:prstGeom>
            <a:noFill/>
          </p:spPr>
          <p:txBody>
            <a:bodyPr wrap="square" rtlCol="0">
              <a:spAutoFit/>
            </a:bodyPr>
            <a:lstStyle/>
            <a:p>
              <a:r>
                <a:rPr lang="en-GB" sz="1200" dirty="0" err="1"/>
                <a:t>Käesolev</a:t>
              </a:r>
              <a:r>
                <a:rPr lang="en-GB" sz="1200" dirty="0"/>
                <a:t> </a:t>
              </a:r>
              <a:r>
                <a:rPr lang="en-GB" sz="1200" dirty="0" err="1"/>
                <a:t>esitlus</a:t>
              </a:r>
              <a:r>
                <a:rPr lang="en-GB" sz="1200" dirty="0"/>
                <a:t> </a:t>
              </a:r>
              <a:r>
                <a:rPr lang="en-GB" sz="1200" dirty="0" err="1"/>
                <a:t>tugines</a:t>
              </a:r>
              <a:r>
                <a:rPr lang="en-GB" sz="1200" dirty="0"/>
                <a:t> </a:t>
              </a:r>
              <a:r>
                <a:rPr lang="en-GB" sz="1200" dirty="0" err="1"/>
                <a:t>mitmetele</a:t>
              </a:r>
              <a:r>
                <a:rPr lang="en-GB" sz="1200" dirty="0"/>
                <a:t> </a:t>
              </a:r>
              <a:r>
                <a:rPr lang="en-GB" sz="1200" dirty="0" err="1"/>
                <a:t>veebipõhistele</a:t>
              </a:r>
              <a:r>
                <a:rPr lang="en-GB" sz="1200" dirty="0"/>
                <a:t> </a:t>
              </a:r>
              <a:r>
                <a:rPr lang="en-GB" sz="1200" dirty="0" err="1"/>
                <a:t>ja</a:t>
              </a:r>
              <a:r>
                <a:rPr lang="en-GB" sz="1200" dirty="0"/>
                <a:t> </a:t>
              </a:r>
              <a:r>
                <a:rPr lang="en-GB" sz="1200" dirty="0" err="1"/>
                <a:t>trükitud</a:t>
              </a:r>
              <a:r>
                <a:rPr lang="en-GB" sz="1200" dirty="0"/>
                <a:t> </a:t>
              </a:r>
              <a:r>
                <a:rPr lang="en-GB" sz="1200" dirty="0" err="1"/>
                <a:t>allikatele</a:t>
              </a:r>
              <a:r>
                <a:rPr lang="en-GB" sz="1200" dirty="0"/>
                <a:t>, </a:t>
              </a:r>
              <a:r>
                <a:rPr lang="en-GB" sz="1200" dirty="0" err="1"/>
                <a:t>millest</a:t>
              </a:r>
              <a:r>
                <a:rPr lang="en-GB" sz="1200" dirty="0"/>
                <a:t> </a:t>
              </a:r>
              <a:r>
                <a:rPr lang="en-GB" sz="1200" dirty="0" err="1"/>
                <a:t>kõige</a:t>
              </a:r>
              <a:r>
                <a:rPr lang="en-GB" sz="1200" dirty="0"/>
                <a:t> </a:t>
              </a:r>
              <a:r>
                <a:rPr lang="en-GB" sz="1200" dirty="0" err="1"/>
                <a:t>olulisemad</a:t>
              </a:r>
              <a:r>
                <a:rPr lang="en-GB" sz="1200" dirty="0"/>
                <a:t> on </a:t>
              </a:r>
              <a:r>
                <a:rPr lang="en-GB" sz="1200" dirty="0" err="1"/>
                <a:t>järgmised</a:t>
              </a:r>
              <a:r>
                <a:rPr lang="en-GB" sz="1200" dirty="0"/>
                <a:t>:</a:t>
              </a:r>
              <a:endParaRPr lang="en-US" sz="1200" dirty="0"/>
            </a:p>
          </p:txBody>
        </p:sp>
      </p:grpSp>
      <p:sp>
        <p:nvSpPr>
          <p:cNvPr id="34" name="Rounded Rectangle 5">
            <a:extLst>
              <a:ext uri="{FF2B5EF4-FFF2-40B4-BE49-F238E27FC236}">
                <a16:creationId xmlns:a16="http://schemas.microsoft.com/office/drawing/2014/main" id="{B15F19EA-774A-4F92-BDB0-392FE81CF68C}"/>
              </a:ext>
            </a:extLst>
          </p:cNvPr>
          <p:cNvSpPr/>
          <p:nvPr/>
        </p:nvSpPr>
        <p:spPr>
          <a:xfrm flipH="1">
            <a:off x="5001874" y="3829282"/>
            <a:ext cx="391682" cy="323114"/>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35" name="Rectangle 9">
            <a:extLst>
              <a:ext uri="{FF2B5EF4-FFF2-40B4-BE49-F238E27FC236}">
                <a16:creationId xmlns:a16="http://schemas.microsoft.com/office/drawing/2014/main" id="{1BAB06BC-65EC-480B-A0B6-59098179240D}"/>
              </a:ext>
            </a:extLst>
          </p:cNvPr>
          <p:cNvSpPr/>
          <p:nvPr/>
        </p:nvSpPr>
        <p:spPr>
          <a:xfrm>
            <a:off x="10578036" y="2065174"/>
            <a:ext cx="371782" cy="371178"/>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36" name="Freeform 18">
            <a:extLst>
              <a:ext uri="{FF2B5EF4-FFF2-40B4-BE49-F238E27FC236}">
                <a16:creationId xmlns:a16="http://schemas.microsoft.com/office/drawing/2014/main" id="{9190C1D8-6E69-471D-8E1A-289987295D81}"/>
              </a:ext>
            </a:extLst>
          </p:cNvPr>
          <p:cNvSpPr/>
          <p:nvPr/>
        </p:nvSpPr>
        <p:spPr>
          <a:xfrm>
            <a:off x="2605916" y="4572000"/>
            <a:ext cx="427438" cy="344974"/>
          </a:xfrm>
          <a:custGeom>
            <a:avLst/>
            <a:gdLst/>
            <a:ahLst/>
            <a:cxnLst/>
            <a:rect l="l" t="t" r="r" b="b"/>
            <a:pathLst>
              <a:path w="3307788" h="2669631">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37" name="Oval 21">
            <a:extLst>
              <a:ext uri="{FF2B5EF4-FFF2-40B4-BE49-F238E27FC236}">
                <a16:creationId xmlns:a16="http://schemas.microsoft.com/office/drawing/2014/main" id="{30872D97-A064-4E42-83B0-36FC92014D0B}"/>
              </a:ext>
            </a:extLst>
          </p:cNvPr>
          <p:cNvSpPr>
            <a:spLocks noChangeAspect="1"/>
          </p:cNvSpPr>
          <p:nvPr/>
        </p:nvSpPr>
        <p:spPr>
          <a:xfrm>
            <a:off x="7475603" y="2935600"/>
            <a:ext cx="381905" cy="385094"/>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Tree>
    <p:extLst>
      <p:ext uri="{BB962C8B-B14F-4D97-AF65-F5344CB8AC3E}">
        <p14:creationId xmlns:p14="http://schemas.microsoft.com/office/powerpoint/2010/main" val="1835103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8D6579FB-80AA-4EBF-AE14-BA4BC4C2CF12}"/>
              </a:ext>
            </a:extLst>
          </p:cNvPr>
          <p:cNvSpPr txBox="1"/>
          <p:nvPr/>
        </p:nvSpPr>
        <p:spPr>
          <a:xfrm>
            <a:off x="1146838" y="4180269"/>
            <a:ext cx="2650099" cy="923330"/>
          </a:xfrm>
          <a:prstGeom prst="rect">
            <a:avLst/>
          </a:prstGeom>
          <a:noFill/>
        </p:spPr>
        <p:txBody>
          <a:bodyPr wrap="square" rtlCol="0" anchor="ctr">
            <a:spAutoFit/>
          </a:bodyPr>
          <a:lstStyle/>
          <a:p>
            <a:pPr algn="r"/>
            <a:r>
              <a:rPr lang="en-US" altLang="ko-KR" sz="5400" dirty="0">
                <a:cs typeface="Arial" pitchFamily="34" charset="0"/>
              </a:rPr>
              <a:t>Content:</a:t>
            </a:r>
            <a:endParaRPr lang="ko-KR" altLang="en-US" sz="5400" dirty="0">
              <a:cs typeface="Arial" pitchFamily="34" charset="0"/>
            </a:endParaRPr>
          </a:p>
        </p:txBody>
      </p:sp>
      <p:grpSp>
        <p:nvGrpSpPr>
          <p:cNvPr id="2" name="Group 1">
            <a:extLst>
              <a:ext uri="{FF2B5EF4-FFF2-40B4-BE49-F238E27FC236}">
                <a16:creationId xmlns:a16="http://schemas.microsoft.com/office/drawing/2014/main" id="{36398E85-376C-4272-865D-2E21EF06B038}"/>
              </a:ext>
            </a:extLst>
          </p:cNvPr>
          <p:cNvGrpSpPr/>
          <p:nvPr/>
        </p:nvGrpSpPr>
        <p:grpSpPr>
          <a:xfrm>
            <a:off x="6351484" y="287477"/>
            <a:ext cx="5840516" cy="1313133"/>
            <a:chOff x="6351484" y="526412"/>
            <a:chExt cx="5840516" cy="1313133"/>
          </a:xfrm>
        </p:grpSpPr>
        <p:sp>
          <p:nvSpPr>
            <p:cNvPr id="36" name="Regular Pentagon 33">
              <a:extLst>
                <a:ext uri="{FF2B5EF4-FFF2-40B4-BE49-F238E27FC236}">
                  <a16:creationId xmlns:a16="http://schemas.microsoft.com/office/drawing/2014/main" id="{1DC2C077-B5C6-4A2F-844D-221A507BD157}"/>
                </a:ext>
              </a:extLst>
            </p:cNvPr>
            <p:cNvSpPr/>
            <p:nvPr/>
          </p:nvSpPr>
          <p:spPr>
            <a:xfrm>
              <a:off x="6351484" y="1104189"/>
              <a:ext cx="772126" cy="735356"/>
            </a:xfrm>
            <a:prstGeom prst="round2DiagRect">
              <a:avLst>
                <a:gd name="adj1" fmla="val 0"/>
                <a:gd name="adj2" fmla="val 50000"/>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2"/>
                </a:solidFill>
              </a:endParaRPr>
            </a:p>
          </p:txBody>
        </p:sp>
        <p:sp>
          <p:nvSpPr>
            <p:cNvPr id="42" name="TextBox 41">
              <a:extLst>
                <a:ext uri="{FF2B5EF4-FFF2-40B4-BE49-F238E27FC236}">
                  <a16:creationId xmlns:a16="http://schemas.microsoft.com/office/drawing/2014/main" id="{2C09A4BB-21BE-4807-BBC3-A63AB2E37DF9}"/>
                </a:ext>
              </a:extLst>
            </p:cNvPr>
            <p:cNvSpPr txBox="1"/>
            <p:nvPr/>
          </p:nvSpPr>
          <p:spPr>
            <a:xfrm>
              <a:off x="6399043" y="1179480"/>
              <a:ext cx="677008" cy="584775"/>
            </a:xfrm>
            <a:prstGeom prst="rect">
              <a:avLst/>
            </a:prstGeom>
            <a:noFill/>
          </p:spPr>
          <p:txBody>
            <a:bodyPr wrap="square" lIns="108000" rIns="108000" rtlCol="0">
              <a:spAutoFit/>
            </a:bodyPr>
            <a:lstStyle/>
            <a:p>
              <a:pPr algn="ctr"/>
              <a:r>
                <a:rPr lang="en-US" altLang="ko-KR" sz="3200" b="1" dirty="0">
                  <a:solidFill>
                    <a:schemeClr val="bg1"/>
                  </a:solidFill>
                  <a:cs typeface="Arial" pitchFamily="34" charset="0"/>
                </a:rPr>
                <a:t>01</a:t>
              </a:r>
              <a:endParaRPr lang="ko-KR" altLang="en-US" sz="3200" b="1" dirty="0">
                <a:solidFill>
                  <a:schemeClr val="bg1"/>
                </a:solidFill>
                <a:cs typeface="Arial" pitchFamily="34" charset="0"/>
              </a:endParaRPr>
            </a:p>
          </p:txBody>
        </p:sp>
        <p:grpSp>
          <p:nvGrpSpPr>
            <p:cNvPr id="43" name="Group 42">
              <a:extLst>
                <a:ext uri="{FF2B5EF4-FFF2-40B4-BE49-F238E27FC236}">
                  <a16:creationId xmlns:a16="http://schemas.microsoft.com/office/drawing/2014/main" id="{E8C52059-7B00-4D55-9F03-65B55675A884}"/>
                </a:ext>
              </a:extLst>
            </p:cNvPr>
            <p:cNvGrpSpPr/>
            <p:nvPr/>
          </p:nvGrpSpPr>
          <p:grpSpPr>
            <a:xfrm>
              <a:off x="7367450" y="526412"/>
              <a:ext cx="4824550" cy="1226126"/>
              <a:chOff x="1797648" y="1827897"/>
              <a:chExt cx="3912479" cy="1226126"/>
            </a:xfrm>
          </p:grpSpPr>
          <p:sp>
            <p:nvSpPr>
              <p:cNvPr id="44" name="TextBox 43">
                <a:extLst>
                  <a:ext uri="{FF2B5EF4-FFF2-40B4-BE49-F238E27FC236}">
                    <a16:creationId xmlns:a16="http://schemas.microsoft.com/office/drawing/2014/main" id="{E60EDFEA-B1DA-49EC-9AB6-DDE9A71D1F9B}"/>
                  </a:ext>
                </a:extLst>
              </p:cNvPr>
              <p:cNvSpPr txBox="1"/>
              <p:nvPr/>
            </p:nvSpPr>
            <p:spPr>
              <a:xfrm>
                <a:off x="1797648" y="1827897"/>
                <a:ext cx="3912479" cy="400110"/>
              </a:xfrm>
              <a:prstGeom prst="rect">
                <a:avLst/>
              </a:prstGeom>
              <a:noFill/>
            </p:spPr>
            <p:txBody>
              <a:bodyPr wrap="square" lIns="108000" rIns="108000" rtlCol="0">
                <a:spAutoFit/>
              </a:bodyPr>
              <a:lstStyle/>
              <a:p>
                <a:r>
                  <a:rPr lang="et-EE" altLang="ko-KR" sz="2000" b="1" dirty="0">
                    <a:solidFill>
                      <a:schemeClr val="accent1"/>
                    </a:solidFill>
                    <a:cs typeface="Arial" pitchFamily="34" charset="0"/>
                  </a:rPr>
                  <a:t>Sotsiaalmeedia ja noorte aktivism</a:t>
                </a:r>
                <a:endParaRPr lang="ko-KR" altLang="en-US" sz="2000" b="1" dirty="0">
                  <a:solidFill>
                    <a:schemeClr val="accent1"/>
                  </a:solidFill>
                  <a:cs typeface="Arial" pitchFamily="34" charset="0"/>
                </a:endParaRPr>
              </a:p>
            </p:txBody>
          </p:sp>
          <p:sp>
            <p:nvSpPr>
              <p:cNvPr id="45" name="TextBox 44">
                <a:extLst>
                  <a:ext uri="{FF2B5EF4-FFF2-40B4-BE49-F238E27FC236}">
                    <a16:creationId xmlns:a16="http://schemas.microsoft.com/office/drawing/2014/main" id="{A70668BA-C544-461B-BB79-3E34E0456D7F}"/>
                  </a:ext>
                </a:extLst>
              </p:cNvPr>
              <p:cNvSpPr txBox="1"/>
              <p:nvPr/>
            </p:nvSpPr>
            <p:spPr>
              <a:xfrm>
                <a:off x="1797648" y="2715469"/>
                <a:ext cx="3912478" cy="338554"/>
              </a:xfrm>
              <a:prstGeom prst="rect">
                <a:avLst/>
              </a:prstGeom>
              <a:noFill/>
            </p:spPr>
            <p:txBody>
              <a:bodyPr wrap="square" rtlCol="0">
                <a:spAutoFit/>
              </a:bodyPr>
              <a:lstStyle/>
              <a:p>
                <a:pPr marL="228600" indent="-228600">
                  <a:buFont typeface="Wingdings" panose="05000000000000000000" pitchFamily="2" charset="2"/>
                  <a:buChar char="Ø"/>
                </a:pPr>
                <a:r>
                  <a:rPr lang="et-EE" altLang="ko-KR" sz="1600" dirty="0">
                    <a:solidFill>
                      <a:schemeClr val="tx1">
                        <a:lumMod val="85000"/>
                        <a:lumOff val="15000"/>
                      </a:schemeClr>
                    </a:solidFill>
                    <a:cs typeface="Arial" pitchFamily="34" charset="0"/>
                  </a:rPr>
                  <a:t>Kas noorte aktivism on madalseisus?</a:t>
                </a:r>
                <a:endParaRPr lang="ko-KR" altLang="en-US" sz="1600" dirty="0">
                  <a:solidFill>
                    <a:schemeClr val="tx1">
                      <a:lumMod val="85000"/>
                      <a:lumOff val="15000"/>
                    </a:schemeClr>
                  </a:solidFill>
                  <a:cs typeface="Arial" pitchFamily="34" charset="0"/>
                </a:endParaRPr>
              </a:p>
            </p:txBody>
          </p:sp>
        </p:grpSp>
      </p:grpSp>
      <p:grpSp>
        <p:nvGrpSpPr>
          <p:cNvPr id="47" name="Group 46">
            <a:extLst>
              <a:ext uri="{FF2B5EF4-FFF2-40B4-BE49-F238E27FC236}">
                <a16:creationId xmlns:a16="http://schemas.microsoft.com/office/drawing/2014/main" id="{968EC539-1846-4486-9A11-E273253BED4C}"/>
              </a:ext>
            </a:extLst>
          </p:cNvPr>
          <p:cNvGrpSpPr/>
          <p:nvPr/>
        </p:nvGrpSpPr>
        <p:grpSpPr>
          <a:xfrm>
            <a:off x="6351484" y="1963288"/>
            <a:ext cx="5318004" cy="894570"/>
            <a:chOff x="6351484" y="1104189"/>
            <a:chExt cx="5318004" cy="894570"/>
          </a:xfrm>
        </p:grpSpPr>
        <p:sp>
          <p:nvSpPr>
            <p:cNvPr id="48" name="Regular Pentagon 33">
              <a:extLst>
                <a:ext uri="{FF2B5EF4-FFF2-40B4-BE49-F238E27FC236}">
                  <a16:creationId xmlns:a16="http://schemas.microsoft.com/office/drawing/2014/main" id="{FF4F053B-6C8A-4BA7-87B3-C509F4E1E196}"/>
                </a:ext>
              </a:extLst>
            </p:cNvPr>
            <p:cNvSpPr/>
            <p:nvPr/>
          </p:nvSpPr>
          <p:spPr>
            <a:xfrm>
              <a:off x="6351484" y="1104189"/>
              <a:ext cx="772126" cy="735356"/>
            </a:xfrm>
            <a:prstGeom prst="round2DiagRect">
              <a:avLst>
                <a:gd name="adj1" fmla="val 0"/>
                <a:gd name="adj2" fmla="val 50000"/>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2"/>
                </a:solidFill>
              </a:endParaRPr>
            </a:p>
          </p:txBody>
        </p:sp>
        <p:sp>
          <p:nvSpPr>
            <p:cNvPr id="49" name="TextBox 48">
              <a:extLst>
                <a:ext uri="{FF2B5EF4-FFF2-40B4-BE49-F238E27FC236}">
                  <a16:creationId xmlns:a16="http://schemas.microsoft.com/office/drawing/2014/main" id="{D4814A1E-1951-4786-9290-0771704BD257}"/>
                </a:ext>
              </a:extLst>
            </p:cNvPr>
            <p:cNvSpPr txBox="1"/>
            <p:nvPr/>
          </p:nvSpPr>
          <p:spPr>
            <a:xfrm>
              <a:off x="6399043" y="1179480"/>
              <a:ext cx="677008" cy="584775"/>
            </a:xfrm>
            <a:prstGeom prst="rect">
              <a:avLst/>
            </a:prstGeom>
            <a:noFill/>
          </p:spPr>
          <p:txBody>
            <a:bodyPr wrap="square" lIns="108000" rIns="108000" rtlCol="0">
              <a:spAutoFit/>
            </a:bodyPr>
            <a:lstStyle/>
            <a:p>
              <a:pPr algn="ctr"/>
              <a:r>
                <a:rPr lang="en-US" altLang="ko-KR" sz="3200" b="1" dirty="0">
                  <a:solidFill>
                    <a:schemeClr val="bg1"/>
                  </a:solidFill>
                  <a:cs typeface="Arial" pitchFamily="34" charset="0"/>
                </a:rPr>
                <a:t>02</a:t>
              </a:r>
              <a:endParaRPr lang="ko-KR" altLang="en-US" sz="3200" b="1" dirty="0">
                <a:solidFill>
                  <a:schemeClr val="bg1"/>
                </a:solidFill>
                <a:cs typeface="Arial" pitchFamily="34" charset="0"/>
              </a:endParaRPr>
            </a:p>
          </p:txBody>
        </p:sp>
        <p:sp>
          <p:nvSpPr>
            <p:cNvPr id="52" name="TextBox 51">
              <a:extLst>
                <a:ext uri="{FF2B5EF4-FFF2-40B4-BE49-F238E27FC236}">
                  <a16:creationId xmlns:a16="http://schemas.microsoft.com/office/drawing/2014/main" id="{EB3F93C4-8E1E-496D-885C-BED71FC50163}"/>
                </a:ext>
              </a:extLst>
            </p:cNvPr>
            <p:cNvSpPr txBox="1"/>
            <p:nvPr/>
          </p:nvSpPr>
          <p:spPr>
            <a:xfrm>
              <a:off x="7367450" y="1413984"/>
              <a:ext cx="4302038" cy="584775"/>
            </a:xfrm>
            <a:prstGeom prst="rect">
              <a:avLst/>
            </a:prstGeom>
            <a:noFill/>
          </p:spPr>
          <p:txBody>
            <a:bodyPr wrap="square" rtlCol="0">
              <a:spAutoFit/>
            </a:bodyPr>
            <a:lstStyle/>
            <a:p>
              <a:pPr marL="228600" indent="-228600">
                <a:buFont typeface="Wingdings" panose="05000000000000000000" pitchFamily="2" charset="2"/>
                <a:buChar char="Ø"/>
              </a:pPr>
              <a:r>
                <a:rPr lang="et-EE" altLang="ko-KR" sz="1600" dirty="0">
                  <a:solidFill>
                    <a:schemeClr val="tx1">
                      <a:lumMod val="85000"/>
                      <a:lumOff val="15000"/>
                    </a:schemeClr>
                  </a:solidFill>
                  <a:cs typeface="Arial" pitchFamily="34" charset="0"/>
                </a:rPr>
                <a:t>Kas sotsiaalmeedia on tekitanud uusi aktivismi vorme</a:t>
              </a:r>
              <a:r>
                <a:rPr lang="sr-Latn-CS" altLang="ko-KR" sz="1600" dirty="0">
                  <a:solidFill>
                    <a:schemeClr val="tx1">
                      <a:lumMod val="85000"/>
                      <a:lumOff val="15000"/>
                    </a:schemeClr>
                  </a:solidFill>
                  <a:cs typeface="Arial" pitchFamily="34" charset="0"/>
                </a:rPr>
                <a:t>?</a:t>
              </a:r>
              <a:endParaRPr lang="ko-KR" altLang="en-US" sz="1600" dirty="0">
                <a:solidFill>
                  <a:schemeClr val="tx1">
                    <a:lumMod val="85000"/>
                    <a:lumOff val="15000"/>
                  </a:schemeClr>
                </a:solidFill>
                <a:cs typeface="Arial" pitchFamily="34" charset="0"/>
              </a:endParaRPr>
            </a:p>
          </p:txBody>
        </p:sp>
      </p:grpSp>
      <p:grpSp>
        <p:nvGrpSpPr>
          <p:cNvPr id="53" name="Group 52">
            <a:extLst>
              <a:ext uri="{FF2B5EF4-FFF2-40B4-BE49-F238E27FC236}">
                <a16:creationId xmlns:a16="http://schemas.microsoft.com/office/drawing/2014/main" id="{C916B4E4-E2E5-436E-9916-C5BCB32F65DE}"/>
              </a:ext>
            </a:extLst>
          </p:cNvPr>
          <p:cNvGrpSpPr/>
          <p:nvPr/>
        </p:nvGrpSpPr>
        <p:grpSpPr>
          <a:xfrm>
            <a:off x="6351484" y="2992524"/>
            <a:ext cx="5333889" cy="804154"/>
            <a:chOff x="6351484" y="1035391"/>
            <a:chExt cx="5333889" cy="804154"/>
          </a:xfrm>
        </p:grpSpPr>
        <p:sp>
          <p:nvSpPr>
            <p:cNvPr id="54" name="Regular Pentagon 33">
              <a:extLst>
                <a:ext uri="{FF2B5EF4-FFF2-40B4-BE49-F238E27FC236}">
                  <a16:creationId xmlns:a16="http://schemas.microsoft.com/office/drawing/2014/main" id="{8BF791A1-F8C8-4F10-98A0-DCA148FBF9BC}"/>
                </a:ext>
              </a:extLst>
            </p:cNvPr>
            <p:cNvSpPr/>
            <p:nvPr/>
          </p:nvSpPr>
          <p:spPr>
            <a:xfrm>
              <a:off x="6351484" y="1104189"/>
              <a:ext cx="772126" cy="735356"/>
            </a:xfrm>
            <a:prstGeom prst="round2DiagRect">
              <a:avLst>
                <a:gd name="adj1" fmla="val 0"/>
                <a:gd name="adj2" fmla="val 50000"/>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2"/>
                </a:solidFill>
              </a:endParaRPr>
            </a:p>
          </p:txBody>
        </p:sp>
        <p:sp>
          <p:nvSpPr>
            <p:cNvPr id="55" name="TextBox 54">
              <a:extLst>
                <a:ext uri="{FF2B5EF4-FFF2-40B4-BE49-F238E27FC236}">
                  <a16:creationId xmlns:a16="http://schemas.microsoft.com/office/drawing/2014/main" id="{571189E6-6D5B-4ADE-8E80-2E647FC188E5}"/>
                </a:ext>
              </a:extLst>
            </p:cNvPr>
            <p:cNvSpPr txBox="1"/>
            <p:nvPr/>
          </p:nvSpPr>
          <p:spPr>
            <a:xfrm>
              <a:off x="6399043" y="1179480"/>
              <a:ext cx="677008" cy="584775"/>
            </a:xfrm>
            <a:prstGeom prst="rect">
              <a:avLst/>
            </a:prstGeom>
            <a:noFill/>
          </p:spPr>
          <p:txBody>
            <a:bodyPr wrap="square" lIns="108000" rIns="108000" rtlCol="0">
              <a:spAutoFit/>
            </a:bodyPr>
            <a:lstStyle/>
            <a:p>
              <a:pPr algn="ctr"/>
              <a:r>
                <a:rPr lang="en-US" altLang="ko-KR" sz="3200" b="1" dirty="0">
                  <a:solidFill>
                    <a:schemeClr val="bg1"/>
                  </a:solidFill>
                  <a:cs typeface="Arial" pitchFamily="34" charset="0"/>
                </a:rPr>
                <a:t>03</a:t>
              </a:r>
              <a:endParaRPr lang="ko-KR" altLang="en-US" sz="3200" b="1" dirty="0">
                <a:solidFill>
                  <a:schemeClr val="bg1"/>
                </a:solidFill>
                <a:cs typeface="Arial" pitchFamily="34" charset="0"/>
              </a:endParaRPr>
            </a:p>
          </p:txBody>
        </p:sp>
        <p:sp>
          <p:nvSpPr>
            <p:cNvPr id="58" name="TextBox 57">
              <a:extLst>
                <a:ext uri="{FF2B5EF4-FFF2-40B4-BE49-F238E27FC236}">
                  <a16:creationId xmlns:a16="http://schemas.microsoft.com/office/drawing/2014/main" id="{0DD333C7-6E94-4594-A56C-3AE959C9156A}"/>
                </a:ext>
              </a:extLst>
            </p:cNvPr>
            <p:cNvSpPr txBox="1"/>
            <p:nvPr/>
          </p:nvSpPr>
          <p:spPr>
            <a:xfrm>
              <a:off x="7367450" y="1035391"/>
              <a:ext cx="4317923" cy="584775"/>
            </a:xfrm>
            <a:prstGeom prst="rect">
              <a:avLst/>
            </a:prstGeom>
            <a:noFill/>
          </p:spPr>
          <p:txBody>
            <a:bodyPr wrap="square" rtlCol="0">
              <a:spAutoFit/>
            </a:bodyPr>
            <a:lstStyle/>
            <a:p>
              <a:pPr marL="228600" indent="-228600">
                <a:buFont typeface="Wingdings" panose="05000000000000000000" pitchFamily="2" charset="2"/>
                <a:buChar char="Ø"/>
              </a:pPr>
              <a:r>
                <a:rPr lang="fi-FI" sz="1600" dirty="0"/>
                <a:t>Näited ja arutelu noorte aktivismi kohta sotsiaalvõrgustikes</a:t>
              </a:r>
              <a:r>
                <a:rPr lang="et-EE" sz="1600" dirty="0"/>
                <a:t>.</a:t>
              </a:r>
              <a:endParaRPr lang="ko-KR" altLang="en-US" sz="1600" dirty="0">
                <a:solidFill>
                  <a:schemeClr val="tx1">
                    <a:lumMod val="85000"/>
                    <a:lumOff val="15000"/>
                  </a:schemeClr>
                </a:solidFill>
                <a:cs typeface="Arial" pitchFamily="34" charset="0"/>
              </a:endParaRPr>
            </a:p>
          </p:txBody>
        </p:sp>
      </p:grpSp>
      <p:grpSp>
        <p:nvGrpSpPr>
          <p:cNvPr id="59" name="Group 58">
            <a:extLst>
              <a:ext uri="{FF2B5EF4-FFF2-40B4-BE49-F238E27FC236}">
                <a16:creationId xmlns:a16="http://schemas.microsoft.com/office/drawing/2014/main" id="{0BEE73F8-5CCD-4DD1-80B4-23566F0FBCA0}"/>
              </a:ext>
            </a:extLst>
          </p:cNvPr>
          <p:cNvGrpSpPr/>
          <p:nvPr/>
        </p:nvGrpSpPr>
        <p:grpSpPr>
          <a:xfrm>
            <a:off x="6351484" y="4159356"/>
            <a:ext cx="5545955" cy="735356"/>
            <a:chOff x="6351484" y="1104189"/>
            <a:chExt cx="5545955" cy="735356"/>
          </a:xfrm>
        </p:grpSpPr>
        <p:sp>
          <p:nvSpPr>
            <p:cNvPr id="60" name="Regular Pentagon 33">
              <a:extLst>
                <a:ext uri="{FF2B5EF4-FFF2-40B4-BE49-F238E27FC236}">
                  <a16:creationId xmlns:a16="http://schemas.microsoft.com/office/drawing/2014/main" id="{0B45D774-A4FA-4C25-9FAF-95844E517D40}"/>
                </a:ext>
              </a:extLst>
            </p:cNvPr>
            <p:cNvSpPr/>
            <p:nvPr/>
          </p:nvSpPr>
          <p:spPr>
            <a:xfrm>
              <a:off x="6351484" y="1104189"/>
              <a:ext cx="772126" cy="735356"/>
            </a:xfrm>
            <a:prstGeom prst="round2DiagRect">
              <a:avLst>
                <a:gd name="adj1" fmla="val 0"/>
                <a:gd name="adj2" fmla="val 50000"/>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2"/>
                </a:solidFill>
              </a:endParaRPr>
            </a:p>
          </p:txBody>
        </p:sp>
        <p:sp>
          <p:nvSpPr>
            <p:cNvPr id="61" name="TextBox 60">
              <a:extLst>
                <a:ext uri="{FF2B5EF4-FFF2-40B4-BE49-F238E27FC236}">
                  <a16:creationId xmlns:a16="http://schemas.microsoft.com/office/drawing/2014/main" id="{837D94E2-FBEA-491D-87FE-BA3B94B0AF9A}"/>
                </a:ext>
              </a:extLst>
            </p:cNvPr>
            <p:cNvSpPr txBox="1"/>
            <p:nvPr/>
          </p:nvSpPr>
          <p:spPr>
            <a:xfrm>
              <a:off x="6399043" y="1179480"/>
              <a:ext cx="677008" cy="584775"/>
            </a:xfrm>
            <a:prstGeom prst="rect">
              <a:avLst/>
            </a:prstGeom>
            <a:noFill/>
          </p:spPr>
          <p:txBody>
            <a:bodyPr wrap="square" lIns="108000" rIns="108000" rtlCol="0">
              <a:spAutoFit/>
            </a:bodyPr>
            <a:lstStyle/>
            <a:p>
              <a:pPr algn="ctr"/>
              <a:r>
                <a:rPr lang="en-US" altLang="ko-KR" sz="3200" b="1" dirty="0">
                  <a:solidFill>
                    <a:schemeClr val="bg1"/>
                  </a:solidFill>
                  <a:cs typeface="Arial" pitchFamily="34" charset="0"/>
                </a:rPr>
                <a:t>04</a:t>
              </a:r>
              <a:endParaRPr lang="ko-KR" altLang="en-US" sz="3200" b="1" dirty="0">
                <a:solidFill>
                  <a:schemeClr val="bg1"/>
                </a:solidFill>
                <a:cs typeface="Arial" pitchFamily="34" charset="0"/>
              </a:endParaRPr>
            </a:p>
          </p:txBody>
        </p:sp>
        <p:sp>
          <p:nvSpPr>
            <p:cNvPr id="63" name="TextBox 62">
              <a:extLst>
                <a:ext uri="{FF2B5EF4-FFF2-40B4-BE49-F238E27FC236}">
                  <a16:creationId xmlns:a16="http://schemas.microsoft.com/office/drawing/2014/main" id="{2318EB63-9122-48D8-8AB6-06C8FBC1EBF6}"/>
                </a:ext>
              </a:extLst>
            </p:cNvPr>
            <p:cNvSpPr txBox="1"/>
            <p:nvPr/>
          </p:nvSpPr>
          <p:spPr>
            <a:xfrm>
              <a:off x="7367450" y="1349295"/>
              <a:ext cx="4529989" cy="338554"/>
            </a:xfrm>
            <a:prstGeom prst="rect">
              <a:avLst/>
            </a:prstGeom>
            <a:noFill/>
          </p:spPr>
          <p:txBody>
            <a:bodyPr wrap="square" lIns="108000" rIns="108000" rtlCol="0">
              <a:spAutoFit/>
            </a:bodyPr>
            <a:lstStyle/>
            <a:p>
              <a:pPr marL="228600" indent="-228600">
                <a:buFont typeface="Wingdings" panose="05000000000000000000" pitchFamily="2" charset="2"/>
                <a:buChar char="Ø"/>
              </a:pPr>
              <a:r>
                <a:rPr lang="et-EE" sz="1600" dirty="0"/>
                <a:t>Miks on aktivism oluline?</a:t>
              </a:r>
              <a:endParaRPr lang="ko-KR" altLang="en-US" sz="1600" dirty="0">
                <a:solidFill>
                  <a:schemeClr val="tx1">
                    <a:lumMod val="85000"/>
                    <a:lumOff val="15000"/>
                  </a:schemeClr>
                </a:solidFill>
                <a:cs typeface="Arial" pitchFamily="34" charset="0"/>
              </a:endParaRPr>
            </a:p>
          </p:txBody>
        </p:sp>
      </p:grpSp>
      <p:sp>
        <p:nvSpPr>
          <p:cNvPr id="66" name="Regular Pentagon 33">
            <a:extLst>
              <a:ext uri="{FF2B5EF4-FFF2-40B4-BE49-F238E27FC236}">
                <a16:creationId xmlns:a16="http://schemas.microsoft.com/office/drawing/2014/main" id="{2DFCC8C8-4E27-45AF-9D4F-C2D2EDD6B7E8}"/>
              </a:ext>
            </a:extLst>
          </p:cNvPr>
          <p:cNvSpPr/>
          <p:nvPr/>
        </p:nvSpPr>
        <p:spPr>
          <a:xfrm>
            <a:off x="9300289" y="6661788"/>
            <a:ext cx="772126" cy="545033"/>
          </a:xfrm>
          <a:prstGeom prst="round2DiagRect">
            <a:avLst>
              <a:gd name="adj1" fmla="val 0"/>
              <a:gd name="adj2" fmla="val 50000"/>
            </a:avLst>
          </a:pr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solidFill>
                <a:schemeClr val="tx2"/>
              </a:solidFill>
            </a:endParaRPr>
          </a:p>
        </p:txBody>
      </p:sp>
      <p:sp>
        <p:nvSpPr>
          <p:cNvPr id="3" name="Rectangle 2"/>
          <p:cNvSpPr/>
          <p:nvPr/>
        </p:nvSpPr>
        <p:spPr>
          <a:xfrm>
            <a:off x="1337057" y="1982451"/>
            <a:ext cx="2526260" cy="2308324"/>
          </a:xfrm>
          <a:prstGeom prst="rect">
            <a:avLst/>
          </a:prstGeom>
        </p:spPr>
        <p:txBody>
          <a:bodyPr wrap="square">
            <a:spAutoFit/>
          </a:bodyPr>
          <a:lstStyle/>
          <a:p>
            <a:r>
              <a:rPr lang="en-GB" dirty="0"/>
              <a:t>“Never doubt that a small group of thoughtful, committed citizens can change the world. Indeed, it is the only thing that ever has.”</a:t>
            </a:r>
            <a:endParaRPr lang="sr-Latn-CS" dirty="0"/>
          </a:p>
          <a:p>
            <a:endParaRPr lang="sr-Latn-CS" dirty="0"/>
          </a:p>
          <a:p>
            <a:r>
              <a:rPr lang="sr-Latn-CS" dirty="0"/>
              <a:t>             </a:t>
            </a:r>
            <a:r>
              <a:rPr lang="en-GB" dirty="0"/>
              <a:t>Margaret Mead</a:t>
            </a:r>
            <a:endParaRPr lang="en-US" dirty="0"/>
          </a:p>
        </p:txBody>
      </p:sp>
    </p:spTree>
    <p:extLst>
      <p:ext uri="{BB962C8B-B14F-4D97-AF65-F5344CB8AC3E}">
        <p14:creationId xmlns:p14="http://schemas.microsoft.com/office/powerpoint/2010/main" val="1847204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DDFE08-D1A3-4890-B395-3D514078D9E9}"/>
              </a:ext>
            </a:extLst>
          </p:cNvPr>
          <p:cNvSpPr txBox="1"/>
          <p:nvPr/>
        </p:nvSpPr>
        <p:spPr>
          <a:xfrm>
            <a:off x="923545" y="1584450"/>
            <a:ext cx="2809482" cy="3785652"/>
          </a:xfrm>
          <a:prstGeom prst="rect">
            <a:avLst/>
          </a:prstGeom>
          <a:noFill/>
        </p:spPr>
        <p:txBody>
          <a:bodyPr wrap="square" rtlCol="0" anchor="ctr">
            <a:spAutoFit/>
          </a:bodyPr>
          <a:lstStyle/>
          <a:p>
            <a:pPr algn="r"/>
            <a:r>
              <a:rPr lang="et-EE" altLang="ko-KR" sz="4800" dirty="0">
                <a:latin typeface="+mj-lt"/>
                <a:cs typeface="Arial" pitchFamily="34" charset="0"/>
              </a:rPr>
              <a:t>Kas aktivism on madalseisus</a:t>
            </a:r>
            <a:r>
              <a:rPr lang="sr-Latn-CS" altLang="ko-KR" sz="4800" dirty="0">
                <a:latin typeface="+mj-lt"/>
                <a:cs typeface="Arial" pitchFamily="34" charset="0"/>
              </a:rPr>
              <a:t>?</a:t>
            </a:r>
            <a:r>
              <a:rPr lang="en-US" altLang="ko-KR" sz="4800" dirty="0">
                <a:latin typeface="+mj-lt"/>
                <a:cs typeface="Arial" pitchFamily="34" charset="0"/>
              </a:rPr>
              <a:t> </a:t>
            </a:r>
            <a:endParaRPr lang="ko-KR" altLang="en-US" sz="4800" dirty="0">
              <a:latin typeface="+mj-lt"/>
              <a:cs typeface="Arial" pitchFamily="34" charset="0"/>
            </a:endParaRPr>
          </a:p>
        </p:txBody>
      </p:sp>
      <p:sp>
        <p:nvSpPr>
          <p:cNvPr id="6" name="TextBox 5">
            <a:extLst>
              <a:ext uri="{FF2B5EF4-FFF2-40B4-BE49-F238E27FC236}">
                <a16:creationId xmlns:a16="http://schemas.microsoft.com/office/drawing/2014/main" id="{5C32FF4E-A567-4F2D-BB9D-C609DAABCE71}"/>
              </a:ext>
            </a:extLst>
          </p:cNvPr>
          <p:cNvSpPr txBox="1"/>
          <p:nvPr/>
        </p:nvSpPr>
        <p:spPr>
          <a:xfrm>
            <a:off x="6157994" y="797648"/>
            <a:ext cx="5460274" cy="5016758"/>
          </a:xfrm>
          <a:prstGeom prst="rect">
            <a:avLst/>
          </a:prstGeom>
          <a:noFill/>
        </p:spPr>
        <p:txBody>
          <a:bodyPr wrap="square" rtlCol="0">
            <a:spAutoFit/>
          </a:bodyPr>
          <a:lstStyle/>
          <a:p>
            <a:r>
              <a:rPr lang="et-EE" sz="2000" dirty="0"/>
              <a:t>Osad </a:t>
            </a:r>
            <a:r>
              <a:rPr lang="en-GB" sz="2000" dirty="0" err="1"/>
              <a:t>väidavad</a:t>
            </a:r>
            <a:r>
              <a:rPr lang="en-GB" sz="2000" dirty="0"/>
              <a:t>, et </a:t>
            </a:r>
            <a:r>
              <a:rPr lang="en-GB" sz="2000" dirty="0" err="1"/>
              <a:t>noorte</a:t>
            </a:r>
            <a:r>
              <a:rPr lang="en-GB" sz="2000" dirty="0"/>
              <a:t> </a:t>
            </a:r>
            <a:r>
              <a:rPr lang="en-GB" sz="2000" dirty="0" err="1"/>
              <a:t>aktivism</a:t>
            </a:r>
            <a:r>
              <a:rPr lang="en-GB" sz="2000" dirty="0"/>
              <a:t> on </a:t>
            </a:r>
            <a:r>
              <a:rPr lang="en-GB" sz="2000" dirty="0" err="1"/>
              <a:t>madalseisus</a:t>
            </a:r>
            <a:r>
              <a:rPr lang="en-GB" sz="2000" dirty="0"/>
              <a:t> </a:t>
            </a:r>
            <a:r>
              <a:rPr lang="en-GB" sz="2000" dirty="0" err="1"/>
              <a:t>ning</a:t>
            </a:r>
            <a:r>
              <a:rPr lang="en-GB" sz="2000" dirty="0"/>
              <a:t> </a:t>
            </a:r>
            <a:r>
              <a:rPr lang="en-GB" sz="2000" dirty="0" err="1"/>
              <a:t>toovad</a:t>
            </a:r>
            <a:r>
              <a:rPr lang="en-GB" sz="2000" dirty="0"/>
              <a:t> </a:t>
            </a:r>
            <a:r>
              <a:rPr lang="en-GB" sz="2000" dirty="0" err="1"/>
              <a:t>välja</a:t>
            </a:r>
            <a:r>
              <a:rPr lang="en-GB" sz="2000" dirty="0"/>
              <a:t> </a:t>
            </a:r>
            <a:r>
              <a:rPr lang="en-GB" sz="2000" dirty="0" err="1"/>
              <a:t>selliseid</a:t>
            </a:r>
            <a:r>
              <a:rPr lang="en-GB" sz="2000" dirty="0"/>
              <a:t> </a:t>
            </a:r>
            <a:r>
              <a:rPr lang="en-GB" sz="2000" dirty="0" err="1"/>
              <a:t>liikumisi</a:t>
            </a:r>
            <a:r>
              <a:rPr lang="en-GB" sz="2000" dirty="0"/>
              <a:t> </a:t>
            </a:r>
            <a:r>
              <a:rPr lang="en-GB" sz="2000" dirty="0" err="1"/>
              <a:t>nagu</a:t>
            </a:r>
            <a:r>
              <a:rPr lang="en-GB" sz="2000" dirty="0"/>
              <a:t> </a:t>
            </a:r>
            <a:r>
              <a:rPr lang="en-GB" sz="2000" dirty="0" err="1"/>
              <a:t>näiteks</a:t>
            </a:r>
            <a:r>
              <a:rPr lang="en-GB" sz="2000" dirty="0"/>
              <a:t> Mustad </a:t>
            </a:r>
            <a:r>
              <a:rPr lang="en-GB" sz="2000" dirty="0" err="1"/>
              <a:t>Pantrid</a:t>
            </a:r>
            <a:r>
              <a:rPr lang="en-GB" sz="2000" dirty="0"/>
              <a:t> USA-s, </a:t>
            </a:r>
            <a:r>
              <a:rPr lang="en-GB" sz="2000" dirty="0" err="1"/>
              <a:t>kes</a:t>
            </a:r>
            <a:r>
              <a:rPr lang="en-GB" sz="2000" dirty="0"/>
              <a:t> </a:t>
            </a:r>
            <a:r>
              <a:rPr lang="en-GB" sz="2000" dirty="0" err="1"/>
              <a:t>võitlesid</a:t>
            </a:r>
            <a:r>
              <a:rPr lang="en-GB" sz="2000" dirty="0"/>
              <a:t> </a:t>
            </a:r>
            <a:r>
              <a:rPr lang="en-GB" sz="2000" dirty="0" err="1"/>
              <a:t>mustanahaliste</a:t>
            </a:r>
            <a:r>
              <a:rPr lang="en-GB" sz="2000" dirty="0"/>
              <a:t> </a:t>
            </a:r>
            <a:r>
              <a:rPr lang="en-GB" sz="2000" dirty="0" err="1"/>
              <a:t>ja</a:t>
            </a:r>
            <a:r>
              <a:rPr lang="en-GB" sz="2000" dirty="0"/>
              <a:t> </a:t>
            </a:r>
            <a:r>
              <a:rPr lang="en-GB" sz="2000" dirty="0" err="1"/>
              <a:t>rõhutud</a:t>
            </a:r>
            <a:r>
              <a:rPr lang="en-GB" sz="2000" dirty="0"/>
              <a:t> </a:t>
            </a:r>
            <a:r>
              <a:rPr lang="en-GB" sz="2000" dirty="0" err="1"/>
              <a:t>inimeste</a:t>
            </a:r>
            <a:r>
              <a:rPr lang="en-GB" sz="2000" dirty="0"/>
              <a:t> </a:t>
            </a:r>
            <a:r>
              <a:rPr lang="en-GB" sz="2000" dirty="0" err="1"/>
              <a:t>õiguste</a:t>
            </a:r>
            <a:r>
              <a:rPr lang="en-GB" sz="2000" dirty="0"/>
              <a:t> </a:t>
            </a:r>
            <a:r>
              <a:rPr lang="en-GB" sz="2000" dirty="0" err="1"/>
              <a:t>eest</a:t>
            </a:r>
            <a:r>
              <a:rPr lang="en-GB" sz="2000" dirty="0"/>
              <a:t> </a:t>
            </a:r>
            <a:r>
              <a:rPr lang="en-GB" sz="2000" dirty="0" err="1"/>
              <a:t>Ameerikas</a:t>
            </a:r>
            <a:r>
              <a:rPr lang="en-GB" sz="2000" dirty="0"/>
              <a:t>, </a:t>
            </a:r>
            <a:r>
              <a:rPr lang="en-GB" sz="2000" dirty="0" err="1"/>
              <a:t>või</a:t>
            </a:r>
            <a:r>
              <a:rPr lang="en-GB" sz="2000" dirty="0"/>
              <a:t> </a:t>
            </a:r>
            <a:r>
              <a:rPr lang="en-GB" sz="2000" dirty="0" err="1"/>
              <a:t>üliõpilasliikumine</a:t>
            </a:r>
            <a:r>
              <a:rPr lang="en-GB" sz="2000" dirty="0"/>
              <a:t> </a:t>
            </a:r>
            <a:r>
              <a:rPr lang="en-GB" sz="2000" dirty="0" err="1"/>
              <a:t>ja</a:t>
            </a:r>
            <a:r>
              <a:rPr lang="en-GB" sz="2000" dirty="0"/>
              <a:t> </a:t>
            </a:r>
            <a:r>
              <a:rPr lang="en-GB" sz="2000" dirty="0" err="1"/>
              <a:t>sõjavastane</a:t>
            </a:r>
            <a:r>
              <a:rPr lang="en-GB" sz="2000" dirty="0"/>
              <a:t> </a:t>
            </a:r>
            <a:r>
              <a:rPr lang="en-GB" sz="2000" dirty="0" err="1"/>
              <a:t>liikumine</a:t>
            </a:r>
            <a:r>
              <a:rPr lang="en-GB" sz="2000" dirty="0"/>
              <a:t> </a:t>
            </a:r>
            <a:r>
              <a:rPr lang="en-GB" sz="2000" dirty="0" err="1"/>
              <a:t>Vietnami</a:t>
            </a:r>
            <a:r>
              <a:rPr lang="en-GB" sz="2000" dirty="0"/>
              <a:t> </a:t>
            </a:r>
            <a:r>
              <a:rPr lang="en-GB" sz="2000" dirty="0" err="1"/>
              <a:t>sõja</a:t>
            </a:r>
            <a:r>
              <a:rPr lang="en-GB" sz="2000" dirty="0"/>
              <a:t> </a:t>
            </a:r>
            <a:r>
              <a:rPr lang="en-GB" sz="2000" dirty="0" err="1"/>
              <a:t>ajal</a:t>
            </a:r>
            <a:r>
              <a:rPr lang="en-GB" sz="2000" dirty="0"/>
              <a:t>. </a:t>
            </a:r>
            <a:endParaRPr lang="et-EE" sz="2000" dirty="0"/>
          </a:p>
          <a:p>
            <a:r>
              <a:rPr lang="en-GB" sz="2000" dirty="0" err="1"/>
              <a:t>Samuti</a:t>
            </a:r>
            <a:r>
              <a:rPr lang="en-GB" sz="2000" dirty="0"/>
              <a:t> </a:t>
            </a:r>
            <a:r>
              <a:rPr lang="en-GB" sz="2000" dirty="0" err="1"/>
              <a:t>olid</a:t>
            </a:r>
            <a:r>
              <a:rPr lang="en-GB" sz="2000" dirty="0"/>
              <a:t> </a:t>
            </a:r>
            <a:r>
              <a:rPr lang="en-GB" sz="2000" dirty="0" err="1"/>
              <a:t>õpilased</a:t>
            </a:r>
            <a:r>
              <a:rPr lang="en-GB" sz="2000" dirty="0"/>
              <a:t> </a:t>
            </a:r>
            <a:r>
              <a:rPr lang="en-GB" sz="2000" dirty="0" err="1"/>
              <a:t>tugevalt</a:t>
            </a:r>
            <a:r>
              <a:rPr lang="en-GB" sz="2000" dirty="0"/>
              <a:t> </a:t>
            </a:r>
            <a:r>
              <a:rPr lang="en-GB" sz="2000" dirty="0" err="1"/>
              <a:t>kaasatud</a:t>
            </a:r>
            <a:r>
              <a:rPr lang="en-GB" sz="2000" dirty="0"/>
              <a:t> </a:t>
            </a:r>
            <a:r>
              <a:rPr lang="en-GB" sz="2000" dirty="0" err="1"/>
              <a:t>sotsiaalse</a:t>
            </a:r>
            <a:r>
              <a:rPr lang="en-GB" sz="2000" dirty="0"/>
              <a:t> </a:t>
            </a:r>
            <a:r>
              <a:rPr lang="en-GB" sz="2000" dirty="0" err="1"/>
              <a:t>õigluse</a:t>
            </a:r>
            <a:r>
              <a:rPr lang="en-GB" sz="2000" dirty="0"/>
              <a:t> </a:t>
            </a:r>
            <a:r>
              <a:rPr lang="en-GB" sz="2000" dirty="0" err="1"/>
              <a:t>ja</a:t>
            </a:r>
            <a:r>
              <a:rPr lang="en-GB" sz="2000" dirty="0"/>
              <a:t> </a:t>
            </a:r>
            <a:r>
              <a:rPr lang="en-GB" sz="2000" dirty="0" err="1"/>
              <a:t>kodanikuõigeste</a:t>
            </a:r>
            <a:r>
              <a:rPr lang="en-GB" sz="2000" dirty="0"/>
              <a:t> </a:t>
            </a:r>
            <a:r>
              <a:rPr lang="en-GB" sz="2000" dirty="0" err="1"/>
              <a:t>liikumisse</a:t>
            </a:r>
            <a:r>
              <a:rPr lang="en-GB" sz="2000" dirty="0"/>
              <a:t>, </a:t>
            </a:r>
            <a:r>
              <a:rPr lang="en-GB" sz="2000" dirty="0" err="1"/>
              <a:t>naiste</a:t>
            </a:r>
            <a:r>
              <a:rPr lang="en-GB" sz="2000" dirty="0"/>
              <a:t> </a:t>
            </a:r>
            <a:r>
              <a:rPr lang="en-GB" sz="2000" dirty="0" err="1"/>
              <a:t>õiguste</a:t>
            </a:r>
            <a:r>
              <a:rPr lang="en-GB" sz="2000" dirty="0"/>
              <a:t> </a:t>
            </a:r>
            <a:r>
              <a:rPr lang="en-GB" sz="2000" dirty="0" err="1"/>
              <a:t>liikumisse</a:t>
            </a:r>
            <a:r>
              <a:rPr lang="en-GB" sz="2000" dirty="0"/>
              <a:t> </a:t>
            </a:r>
            <a:r>
              <a:rPr lang="en-GB" sz="2000" dirty="0" err="1"/>
              <a:t>ning</a:t>
            </a:r>
            <a:r>
              <a:rPr lang="en-GB" sz="2000" dirty="0"/>
              <a:t> </a:t>
            </a:r>
            <a:r>
              <a:rPr lang="en-GB" sz="2000" dirty="0" err="1"/>
              <a:t>tegelesid</a:t>
            </a:r>
            <a:r>
              <a:rPr lang="en-GB" sz="2000" dirty="0"/>
              <a:t> </a:t>
            </a:r>
            <a:r>
              <a:rPr lang="en-GB" sz="2000" dirty="0" err="1"/>
              <a:t>aktiivselt</a:t>
            </a:r>
            <a:r>
              <a:rPr lang="en-GB" sz="2000" dirty="0"/>
              <a:t> </a:t>
            </a:r>
            <a:r>
              <a:rPr lang="en-GB" sz="2000" dirty="0" err="1"/>
              <a:t>selliste</a:t>
            </a:r>
            <a:r>
              <a:rPr lang="en-GB" sz="2000" dirty="0"/>
              <a:t> </a:t>
            </a:r>
            <a:r>
              <a:rPr lang="en-GB" sz="2000" dirty="0" err="1"/>
              <a:t>teemadega</a:t>
            </a:r>
            <a:r>
              <a:rPr lang="en-GB" sz="2000" dirty="0"/>
              <a:t> </a:t>
            </a:r>
            <a:r>
              <a:rPr lang="en-GB" sz="2000" dirty="0" err="1"/>
              <a:t>nagu</a:t>
            </a:r>
            <a:r>
              <a:rPr lang="en-GB" sz="2000" dirty="0"/>
              <a:t> </a:t>
            </a:r>
            <a:r>
              <a:rPr lang="en-GB" sz="2000" dirty="0" err="1"/>
              <a:t>keskkonnaprobleemid</a:t>
            </a:r>
            <a:r>
              <a:rPr lang="en-GB" sz="2000" dirty="0"/>
              <a:t> </a:t>
            </a:r>
            <a:r>
              <a:rPr lang="en-GB" sz="2000" dirty="0" err="1"/>
              <a:t>ja</a:t>
            </a:r>
            <a:r>
              <a:rPr lang="en-GB" sz="2000" dirty="0"/>
              <a:t> </a:t>
            </a:r>
            <a:r>
              <a:rPr lang="en-GB" sz="2000" dirty="0" err="1"/>
              <a:t>sõnavabadus</a:t>
            </a:r>
            <a:r>
              <a:rPr lang="en-GB" sz="2000" dirty="0"/>
              <a:t>. 1970ndatel </a:t>
            </a:r>
            <a:r>
              <a:rPr lang="en-GB" sz="2000" dirty="0" err="1"/>
              <a:t>oli</a:t>
            </a:r>
            <a:r>
              <a:rPr lang="en-GB" sz="2000" dirty="0"/>
              <a:t> </a:t>
            </a:r>
            <a:r>
              <a:rPr lang="en-GB" sz="2000" dirty="0" err="1"/>
              <a:t>sarnane</a:t>
            </a:r>
            <a:r>
              <a:rPr lang="en-GB" sz="2000" dirty="0"/>
              <a:t> roll </a:t>
            </a:r>
            <a:r>
              <a:rPr lang="en-GB" sz="2000" dirty="0" err="1"/>
              <a:t>punkliikumisel</a:t>
            </a:r>
            <a:r>
              <a:rPr lang="en-GB" sz="2000" dirty="0"/>
              <a:t> - </a:t>
            </a:r>
            <a:r>
              <a:rPr lang="en-GB" sz="2000" dirty="0" err="1"/>
              <a:t>punkarid</a:t>
            </a:r>
            <a:r>
              <a:rPr lang="en-GB" sz="2000" dirty="0"/>
              <a:t> </a:t>
            </a:r>
            <a:r>
              <a:rPr lang="en-GB" sz="2000" dirty="0" err="1"/>
              <a:t>tahtsid</a:t>
            </a:r>
            <a:r>
              <a:rPr lang="en-GB" sz="2000" dirty="0"/>
              <a:t> </a:t>
            </a:r>
            <a:r>
              <a:rPr lang="en-GB" sz="2000" dirty="0" err="1"/>
              <a:t>sotsiaalseid</a:t>
            </a:r>
            <a:r>
              <a:rPr lang="en-GB" sz="2000" dirty="0"/>
              <a:t> </a:t>
            </a:r>
            <a:r>
              <a:rPr lang="en-GB" sz="2000" dirty="0" err="1"/>
              <a:t>muutusi</a:t>
            </a:r>
            <a:r>
              <a:rPr lang="en-GB" sz="2000" dirty="0"/>
              <a:t> </a:t>
            </a:r>
            <a:r>
              <a:rPr lang="en-GB" sz="2000" dirty="0" err="1"/>
              <a:t>ning</a:t>
            </a:r>
            <a:r>
              <a:rPr lang="en-GB" sz="2000" dirty="0"/>
              <a:t> </a:t>
            </a:r>
            <a:r>
              <a:rPr lang="en-GB" sz="2000" dirty="0" err="1"/>
              <a:t>kehtestasid</a:t>
            </a:r>
            <a:r>
              <a:rPr lang="en-GB" sz="2000" dirty="0"/>
              <a:t> </a:t>
            </a:r>
            <a:r>
              <a:rPr lang="en-GB" sz="2000" dirty="0" err="1"/>
              <a:t>oma</a:t>
            </a:r>
            <a:r>
              <a:rPr lang="en-GB" sz="2000" dirty="0"/>
              <a:t> </a:t>
            </a:r>
            <a:r>
              <a:rPr lang="en-GB" sz="2000" dirty="0" err="1"/>
              <a:t>muusika</a:t>
            </a:r>
            <a:r>
              <a:rPr lang="en-GB" sz="2000" dirty="0"/>
              <a:t>, </a:t>
            </a:r>
            <a:r>
              <a:rPr lang="en-GB" sz="2000" dirty="0" err="1"/>
              <a:t>moe</a:t>
            </a:r>
            <a:r>
              <a:rPr lang="en-GB" sz="2000" dirty="0"/>
              <a:t> </a:t>
            </a:r>
            <a:r>
              <a:rPr lang="en-GB" sz="2000" dirty="0" err="1"/>
              <a:t>ja</a:t>
            </a:r>
            <a:r>
              <a:rPr lang="en-GB" sz="2000" dirty="0"/>
              <a:t> </a:t>
            </a:r>
            <a:r>
              <a:rPr lang="en-GB" sz="2000" dirty="0" err="1"/>
              <a:t>elustiili</a:t>
            </a:r>
            <a:r>
              <a:rPr lang="en-GB" sz="2000" dirty="0"/>
              <a:t> </a:t>
            </a:r>
            <a:r>
              <a:rPr lang="en-GB" sz="2000" dirty="0" err="1"/>
              <a:t>vastandudes</a:t>
            </a:r>
            <a:r>
              <a:rPr lang="en-GB" sz="2000" dirty="0"/>
              <a:t> </a:t>
            </a:r>
            <a:r>
              <a:rPr lang="en-GB" sz="2000" dirty="0" err="1"/>
              <a:t>valitsevale</a:t>
            </a:r>
            <a:r>
              <a:rPr lang="en-GB" sz="2000" dirty="0"/>
              <a:t> </a:t>
            </a:r>
            <a:r>
              <a:rPr lang="en-GB" sz="2000" dirty="0" err="1"/>
              <a:t>kultuurile</a:t>
            </a:r>
            <a:r>
              <a:rPr lang="en-GB" sz="2000" dirty="0"/>
              <a:t>. </a:t>
            </a:r>
            <a:endParaRPr lang="et-EE" sz="2000" dirty="0"/>
          </a:p>
          <a:p>
            <a:r>
              <a:rPr lang="en-GB" sz="2000" dirty="0" err="1"/>
              <a:t>Räägitakse</a:t>
            </a:r>
            <a:r>
              <a:rPr lang="en-GB" sz="2000" dirty="0"/>
              <a:t>, et </a:t>
            </a:r>
            <a:r>
              <a:rPr lang="en-GB" sz="2000" dirty="0" err="1"/>
              <a:t>tänapäeva</a:t>
            </a:r>
            <a:r>
              <a:rPr lang="en-GB" sz="2000" dirty="0"/>
              <a:t> on </a:t>
            </a:r>
            <a:r>
              <a:rPr lang="en-GB" sz="2000" dirty="0" err="1"/>
              <a:t>noored</a:t>
            </a:r>
            <a:r>
              <a:rPr lang="en-GB" sz="2000" dirty="0"/>
              <a:t> </a:t>
            </a:r>
            <a:r>
              <a:rPr lang="en-GB" sz="2000" dirty="0" err="1"/>
              <a:t>enesekesksed</a:t>
            </a:r>
            <a:r>
              <a:rPr lang="en-GB" sz="2000" dirty="0"/>
              <a:t>, </a:t>
            </a:r>
            <a:r>
              <a:rPr lang="en-GB" sz="2000" dirty="0" err="1"/>
              <a:t>nartsissistlikud</a:t>
            </a:r>
            <a:r>
              <a:rPr lang="en-GB" sz="2000" dirty="0"/>
              <a:t> </a:t>
            </a:r>
            <a:r>
              <a:rPr lang="en-GB" sz="2000" dirty="0" err="1"/>
              <a:t>ega</a:t>
            </a:r>
            <a:r>
              <a:rPr lang="en-GB" sz="2000" dirty="0"/>
              <a:t> ole </a:t>
            </a:r>
            <a:r>
              <a:rPr lang="en-GB" sz="2000" dirty="0" err="1"/>
              <a:t>aktiivsed</a:t>
            </a:r>
            <a:r>
              <a:rPr lang="en-GB" sz="2000" dirty="0"/>
              <a:t> </a:t>
            </a:r>
            <a:r>
              <a:rPr lang="en-GB" sz="2000" dirty="0" err="1"/>
              <a:t>kodanikud</a:t>
            </a:r>
            <a:r>
              <a:rPr lang="en-GB" sz="2000" dirty="0"/>
              <a:t>.</a:t>
            </a:r>
            <a:endParaRPr lang="en-US" sz="2000" dirty="0"/>
          </a:p>
        </p:txBody>
      </p:sp>
    </p:spTree>
    <p:extLst>
      <p:ext uri="{BB962C8B-B14F-4D97-AF65-F5344CB8AC3E}">
        <p14:creationId xmlns:p14="http://schemas.microsoft.com/office/powerpoint/2010/main" val="2073147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DDFE08-D1A3-4890-B395-3D514078D9E9}"/>
              </a:ext>
            </a:extLst>
          </p:cNvPr>
          <p:cNvSpPr txBox="1"/>
          <p:nvPr/>
        </p:nvSpPr>
        <p:spPr>
          <a:xfrm>
            <a:off x="731455" y="1682478"/>
            <a:ext cx="3159294" cy="3785652"/>
          </a:xfrm>
          <a:prstGeom prst="rect">
            <a:avLst/>
          </a:prstGeom>
          <a:noFill/>
        </p:spPr>
        <p:txBody>
          <a:bodyPr wrap="square" rtlCol="0" anchor="ctr">
            <a:spAutoFit/>
          </a:bodyPr>
          <a:lstStyle/>
          <a:p>
            <a:pPr algn="r"/>
            <a:r>
              <a:rPr lang="et-EE" altLang="ko-KR" sz="4800" dirty="0">
                <a:latin typeface="+mj-lt"/>
                <a:cs typeface="Arial" pitchFamily="34" charset="0"/>
              </a:rPr>
              <a:t>Kas noorte aktivism on liikunud sotsiaalvõrgustikesse</a:t>
            </a:r>
            <a:r>
              <a:rPr lang="sr-Latn-CS" altLang="ko-KR" sz="4800" dirty="0">
                <a:latin typeface="+mj-lt"/>
                <a:cs typeface="Arial" pitchFamily="34" charset="0"/>
              </a:rPr>
              <a:t>?</a:t>
            </a:r>
            <a:r>
              <a:rPr lang="en-US" altLang="ko-KR" sz="4800" dirty="0">
                <a:latin typeface="+mj-lt"/>
                <a:cs typeface="Arial" pitchFamily="34" charset="0"/>
              </a:rPr>
              <a:t> </a:t>
            </a:r>
            <a:endParaRPr lang="ko-KR" altLang="en-US" sz="4800" dirty="0">
              <a:latin typeface="+mj-lt"/>
              <a:cs typeface="Arial" pitchFamily="34" charset="0"/>
            </a:endParaRPr>
          </a:p>
        </p:txBody>
      </p:sp>
      <p:sp>
        <p:nvSpPr>
          <p:cNvPr id="6" name="TextBox 5">
            <a:extLst>
              <a:ext uri="{FF2B5EF4-FFF2-40B4-BE49-F238E27FC236}">
                <a16:creationId xmlns:a16="http://schemas.microsoft.com/office/drawing/2014/main" id="{5C32FF4E-A567-4F2D-BB9D-C609DAABCE71}"/>
              </a:ext>
            </a:extLst>
          </p:cNvPr>
          <p:cNvSpPr txBox="1"/>
          <p:nvPr/>
        </p:nvSpPr>
        <p:spPr>
          <a:xfrm>
            <a:off x="6157994" y="565177"/>
            <a:ext cx="5460274" cy="6186309"/>
          </a:xfrm>
          <a:prstGeom prst="rect">
            <a:avLst/>
          </a:prstGeom>
          <a:noFill/>
        </p:spPr>
        <p:txBody>
          <a:bodyPr wrap="square" rtlCol="0">
            <a:spAutoFit/>
          </a:bodyPr>
          <a:lstStyle/>
          <a:p>
            <a:r>
              <a:rPr lang="et-EE" sz="2200" dirty="0"/>
              <a:t>Osad</a:t>
            </a:r>
            <a:r>
              <a:rPr lang="en-GB" sz="2200" dirty="0"/>
              <a:t> </a:t>
            </a:r>
            <a:r>
              <a:rPr lang="en-GB" sz="2200" dirty="0" err="1"/>
              <a:t>leiavad</a:t>
            </a:r>
            <a:r>
              <a:rPr lang="en-GB" sz="2200" dirty="0"/>
              <a:t>, et </a:t>
            </a:r>
            <a:r>
              <a:rPr lang="en-GB" sz="2200" dirty="0" err="1"/>
              <a:t>lugematu</a:t>
            </a:r>
            <a:r>
              <a:rPr lang="en-GB" sz="2200" dirty="0"/>
              <a:t> </a:t>
            </a:r>
            <a:r>
              <a:rPr lang="en-GB" sz="2200" dirty="0" err="1"/>
              <a:t>arv</a:t>
            </a:r>
            <a:r>
              <a:rPr lang="en-GB" sz="2200" dirty="0"/>
              <a:t> </a:t>
            </a:r>
            <a:r>
              <a:rPr lang="en-GB" sz="2200" dirty="0" err="1"/>
              <a:t>noori</a:t>
            </a:r>
            <a:r>
              <a:rPr lang="en-GB" sz="2200" dirty="0"/>
              <a:t> on </a:t>
            </a:r>
            <a:r>
              <a:rPr lang="en-GB" sz="2200" dirty="0" err="1"/>
              <a:t>aktiivselt</a:t>
            </a:r>
            <a:r>
              <a:rPr lang="en-GB" sz="2200" dirty="0"/>
              <a:t> </a:t>
            </a:r>
            <a:r>
              <a:rPr lang="en-GB" sz="2200" dirty="0" err="1"/>
              <a:t>kaasatud</a:t>
            </a:r>
            <a:r>
              <a:rPr lang="en-GB" sz="2200" dirty="0"/>
              <a:t> </a:t>
            </a:r>
            <a:r>
              <a:rPr lang="en-GB" sz="2200" dirty="0" err="1"/>
              <a:t>liikumistesse</a:t>
            </a:r>
            <a:r>
              <a:rPr lang="en-GB" sz="2200" dirty="0"/>
              <a:t>, mis </a:t>
            </a:r>
            <a:r>
              <a:rPr lang="en-GB" sz="2200" dirty="0" err="1"/>
              <a:t>asuvad</a:t>
            </a:r>
            <a:r>
              <a:rPr lang="en-GB" sz="2200" dirty="0"/>
              <a:t> </a:t>
            </a:r>
            <a:r>
              <a:rPr lang="en-GB" sz="2200" dirty="0" err="1"/>
              <a:t>väljaspool</a:t>
            </a:r>
            <a:r>
              <a:rPr lang="en-GB" sz="2200" dirty="0"/>
              <a:t> </a:t>
            </a:r>
            <a:r>
              <a:rPr lang="en-GB" sz="2200" dirty="0" err="1"/>
              <a:t>traditsioonilisi</a:t>
            </a:r>
            <a:r>
              <a:rPr lang="en-GB" sz="2200" dirty="0"/>
              <a:t> </a:t>
            </a:r>
            <a:r>
              <a:rPr lang="en-GB" sz="2200" dirty="0" err="1"/>
              <a:t>poliitilisi</a:t>
            </a:r>
            <a:r>
              <a:rPr lang="en-GB" sz="2200" dirty="0"/>
              <a:t> </a:t>
            </a:r>
            <a:r>
              <a:rPr lang="en-GB" sz="2200" dirty="0" err="1"/>
              <a:t>gruppe</a:t>
            </a:r>
            <a:r>
              <a:rPr lang="en-GB" sz="2200" dirty="0"/>
              <a:t>.</a:t>
            </a:r>
            <a:endParaRPr lang="et-EE" sz="2200" dirty="0"/>
          </a:p>
          <a:p>
            <a:endParaRPr lang="et-EE" sz="2200" dirty="0"/>
          </a:p>
          <a:p>
            <a:r>
              <a:rPr lang="fi-FI" sz="2200" dirty="0"/>
              <a:t>Kui vaid väike osa noortest on aktivistid, siis võib-olla alahindame nende </a:t>
            </a:r>
            <a:r>
              <a:rPr lang="et-EE" sz="2200" dirty="0"/>
              <a:t>meetodite</a:t>
            </a:r>
            <a:r>
              <a:rPr lang="fi-FI" sz="2200" dirty="0"/>
              <a:t> ja tehnoloogia kasutamise tähtsust.</a:t>
            </a:r>
            <a:endParaRPr lang="et-EE" sz="2200" dirty="0"/>
          </a:p>
          <a:p>
            <a:endParaRPr lang="sr-Latn-CS" sz="2200" dirty="0"/>
          </a:p>
          <a:p>
            <a:r>
              <a:rPr lang="en-GB" sz="2200" dirty="0" err="1"/>
              <a:t>Kassimir</a:t>
            </a:r>
            <a:r>
              <a:rPr lang="en-GB" sz="2200" dirty="0"/>
              <a:t> </a:t>
            </a:r>
            <a:r>
              <a:rPr lang="en-GB" sz="2200" dirty="0" err="1"/>
              <a:t>järeldab</a:t>
            </a:r>
            <a:r>
              <a:rPr lang="en-GB" sz="2200" dirty="0"/>
              <a:t>, et "</a:t>
            </a:r>
            <a:r>
              <a:rPr lang="en-GB" sz="2200" dirty="0" err="1"/>
              <a:t>meie</a:t>
            </a:r>
            <a:r>
              <a:rPr lang="en-GB" sz="2200" dirty="0"/>
              <a:t> </a:t>
            </a:r>
            <a:r>
              <a:rPr lang="en-GB" sz="2200" dirty="0" err="1"/>
              <a:t>arusaam</a:t>
            </a:r>
            <a:r>
              <a:rPr lang="en-GB" sz="2200" dirty="0"/>
              <a:t> </a:t>
            </a:r>
            <a:r>
              <a:rPr lang="en-GB" sz="2200" dirty="0" err="1"/>
              <a:t>tänapäeva</a:t>
            </a:r>
            <a:r>
              <a:rPr lang="en-GB" sz="2200" dirty="0"/>
              <a:t> </a:t>
            </a:r>
            <a:r>
              <a:rPr lang="en-GB" sz="2200" dirty="0" err="1"/>
              <a:t>noorte</a:t>
            </a:r>
            <a:r>
              <a:rPr lang="en-GB" sz="2200" dirty="0"/>
              <a:t> </a:t>
            </a:r>
            <a:r>
              <a:rPr lang="en-GB" sz="2200" dirty="0" err="1"/>
              <a:t>aktivismist</a:t>
            </a:r>
            <a:r>
              <a:rPr lang="en-GB" sz="2200" dirty="0"/>
              <a:t> - </a:t>
            </a:r>
            <a:r>
              <a:rPr lang="en-GB" sz="2200" dirty="0" err="1"/>
              <a:t>kohalikust</a:t>
            </a:r>
            <a:r>
              <a:rPr lang="en-GB" sz="2200" dirty="0"/>
              <a:t> </a:t>
            </a:r>
            <a:r>
              <a:rPr lang="en-GB" sz="2200" dirty="0" err="1"/>
              <a:t>ja</a:t>
            </a:r>
            <a:r>
              <a:rPr lang="en-GB" sz="2200" dirty="0"/>
              <a:t> </a:t>
            </a:r>
            <a:r>
              <a:rPr lang="en-GB" sz="2200" dirty="0" err="1"/>
              <a:t>globaalsest</a:t>
            </a:r>
            <a:r>
              <a:rPr lang="en-GB" sz="2200" dirty="0"/>
              <a:t>, </a:t>
            </a:r>
            <a:r>
              <a:rPr lang="en-GB" sz="2200" dirty="0" err="1"/>
              <a:t>riiklikust</a:t>
            </a:r>
            <a:r>
              <a:rPr lang="en-GB" sz="2200" dirty="0"/>
              <a:t> </a:t>
            </a:r>
            <a:r>
              <a:rPr lang="en-GB" sz="2200" dirty="0" err="1"/>
              <a:t>ja</a:t>
            </a:r>
            <a:r>
              <a:rPr lang="en-GB" sz="2200" dirty="0"/>
              <a:t> </a:t>
            </a:r>
            <a:r>
              <a:rPr lang="en-GB" sz="2200" dirty="0" err="1"/>
              <a:t>rahvusvahelisest</a:t>
            </a:r>
            <a:r>
              <a:rPr lang="en-GB" sz="2200" dirty="0"/>
              <a:t> - </a:t>
            </a:r>
            <a:r>
              <a:rPr lang="en-GB" sz="2200" dirty="0" err="1"/>
              <a:t>jääb</a:t>
            </a:r>
            <a:r>
              <a:rPr lang="en-GB" sz="2200" dirty="0"/>
              <a:t> </a:t>
            </a:r>
            <a:r>
              <a:rPr lang="en-GB" sz="2200" dirty="0" err="1"/>
              <a:t>paraku</a:t>
            </a:r>
            <a:r>
              <a:rPr lang="en-GB" sz="2200" dirty="0"/>
              <a:t> </a:t>
            </a:r>
            <a:r>
              <a:rPr lang="en-GB" sz="2200" dirty="0" err="1"/>
              <a:t>maha</a:t>
            </a:r>
            <a:r>
              <a:rPr lang="en-GB" sz="2200" dirty="0"/>
              <a:t> </a:t>
            </a:r>
            <a:r>
              <a:rPr lang="en-GB" sz="2200" dirty="0" err="1"/>
              <a:t>noorte</a:t>
            </a:r>
            <a:r>
              <a:rPr lang="en-GB" sz="2200" dirty="0"/>
              <a:t> </a:t>
            </a:r>
            <a:r>
              <a:rPr lang="en-GB" sz="2200" dirty="0" err="1"/>
              <a:t>poliitilisest</a:t>
            </a:r>
            <a:r>
              <a:rPr lang="en-GB" sz="2200" dirty="0"/>
              <a:t> </a:t>
            </a:r>
            <a:r>
              <a:rPr lang="en-GB" sz="2200" dirty="0" err="1"/>
              <a:t>praktikast</a:t>
            </a:r>
            <a:r>
              <a:rPr lang="en-GB" sz="2200" dirty="0"/>
              <a:t>... </a:t>
            </a:r>
            <a:r>
              <a:rPr lang="en-GB" sz="2200" dirty="0" err="1"/>
              <a:t>Paljud</a:t>
            </a:r>
            <a:r>
              <a:rPr lang="en-GB" sz="2200" dirty="0"/>
              <a:t> </a:t>
            </a:r>
            <a:r>
              <a:rPr lang="en-GB" sz="2200" dirty="0" err="1"/>
              <a:t>noored</a:t>
            </a:r>
            <a:r>
              <a:rPr lang="en-GB" sz="2200" dirty="0"/>
              <a:t> on </a:t>
            </a:r>
            <a:r>
              <a:rPr lang="en-GB" sz="2200" dirty="0" err="1"/>
              <a:t>leidnud</a:t>
            </a:r>
            <a:r>
              <a:rPr lang="en-GB" sz="2200" dirty="0"/>
              <a:t> </a:t>
            </a:r>
            <a:r>
              <a:rPr lang="en-GB" sz="2200" dirty="0" err="1"/>
              <a:t>oma</a:t>
            </a:r>
            <a:r>
              <a:rPr lang="en-GB" sz="2200" dirty="0"/>
              <a:t> </a:t>
            </a:r>
            <a:r>
              <a:rPr lang="en-GB" sz="2200" dirty="0" err="1"/>
              <a:t>hääle</a:t>
            </a:r>
            <a:r>
              <a:rPr lang="en-GB" sz="2200" dirty="0"/>
              <a:t> </a:t>
            </a:r>
            <a:r>
              <a:rPr lang="en-GB" sz="2200" dirty="0" err="1"/>
              <a:t>ja</a:t>
            </a:r>
            <a:r>
              <a:rPr lang="en-GB" sz="2200" dirty="0"/>
              <a:t> </a:t>
            </a:r>
            <a:r>
              <a:rPr lang="en-GB" sz="2200" dirty="0" err="1"/>
              <a:t>räägivad</a:t>
            </a:r>
            <a:r>
              <a:rPr lang="en-GB" sz="2200" dirty="0"/>
              <a:t> </a:t>
            </a:r>
            <a:r>
              <a:rPr lang="en-GB" sz="2200" dirty="0" err="1"/>
              <a:t>muutustest</a:t>
            </a:r>
            <a:r>
              <a:rPr lang="en-GB" sz="2200" dirty="0"/>
              <a:t>".</a:t>
            </a:r>
            <a:endParaRPr lang="sr-Latn-CS" sz="2200" dirty="0"/>
          </a:p>
          <a:p>
            <a:endParaRPr lang="sr-Latn-CS" sz="2200" dirty="0"/>
          </a:p>
          <a:p>
            <a:endParaRPr lang="sr-Latn-CS" sz="2200" dirty="0"/>
          </a:p>
          <a:p>
            <a:r>
              <a:rPr lang="en-GB" sz="2200" dirty="0"/>
              <a:t> </a:t>
            </a:r>
            <a:endParaRPr lang="en-US" sz="2200" dirty="0"/>
          </a:p>
          <a:p>
            <a:endParaRPr lang="sr-Latn-CS" sz="2200" dirty="0"/>
          </a:p>
        </p:txBody>
      </p:sp>
    </p:spTree>
    <p:extLst>
      <p:ext uri="{BB962C8B-B14F-4D97-AF65-F5344CB8AC3E}">
        <p14:creationId xmlns:p14="http://schemas.microsoft.com/office/powerpoint/2010/main" val="4289259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DDFE08-D1A3-4890-B395-3D514078D9E9}"/>
              </a:ext>
            </a:extLst>
          </p:cNvPr>
          <p:cNvSpPr txBox="1"/>
          <p:nvPr/>
        </p:nvSpPr>
        <p:spPr>
          <a:xfrm>
            <a:off x="782867" y="1584450"/>
            <a:ext cx="3041599" cy="3785652"/>
          </a:xfrm>
          <a:prstGeom prst="rect">
            <a:avLst/>
          </a:prstGeom>
          <a:noFill/>
        </p:spPr>
        <p:txBody>
          <a:bodyPr wrap="square" rtlCol="0" anchor="ctr">
            <a:spAutoFit/>
          </a:bodyPr>
          <a:lstStyle/>
          <a:p>
            <a:pPr algn="r"/>
            <a:r>
              <a:rPr lang="et-EE" altLang="ko-KR" sz="4800" dirty="0">
                <a:cs typeface="Arial" pitchFamily="34" charset="0"/>
              </a:rPr>
              <a:t>Kas noorte aktivism on liikunud sotsiaalvõrgustikesse</a:t>
            </a:r>
            <a:r>
              <a:rPr lang="sr-Latn-CS" altLang="ko-KR" sz="4800" dirty="0">
                <a:cs typeface="Arial" pitchFamily="34" charset="0"/>
              </a:rPr>
              <a:t>?</a:t>
            </a:r>
            <a:r>
              <a:rPr lang="en-US" altLang="ko-KR" sz="4800" dirty="0">
                <a:cs typeface="Arial" pitchFamily="34" charset="0"/>
              </a:rPr>
              <a:t> </a:t>
            </a:r>
            <a:endParaRPr lang="ko-KR" altLang="en-US" sz="4800" dirty="0">
              <a:cs typeface="Arial" pitchFamily="34" charset="0"/>
            </a:endParaRPr>
          </a:p>
        </p:txBody>
      </p:sp>
      <p:sp>
        <p:nvSpPr>
          <p:cNvPr id="6" name="TextBox 5">
            <a:extLst>
              <a:ext uri="{FF2B5EF4-FFF2-40B4-BE49-F238E27FC236}">
                <a16:creationId xmlns:a16="http://schemas.microsoft.com/office/drawing/2014/main" id="{5C32FF4E-A567-4F2D-BB9D-C609DAABCE71}"/>
              </a:ext>
            </a:extLst>
          </p:cNvPr>
          <p:cNvSpPr txBox="1"/>
          <p:nvPr/>
        </p:nvSpPr>
        <p:spPr>
          <a:xfrm>
            <a:off x="6040299" y="1108385"/>
            <a:ext cx="5460274" cy="3785652"/>
          </a:xfrm>
          <a:prstGeom prst="rect">
            <a:avLst/>
          </a:prstGeom>
          <a:noFill/>
        </p:spPr>
        <p:txBody>
          <a:bodyPr wrap="square" rtlCol="0">
            <a:spAutoFit/>
          </a:bodyPr>
          <a:lstStyle/>
          <a:p>
            <a:r>
              <a:rPr lang="en-GB" sz="2400" dirty="0" err="1"/>
              <a:t>Niisiis</a:t>
            </a:r>
            <a:r>
              <a:rPr lang="en-GB" sz="2400" dirty="0"/>
              <a:t>, </a:t>
            </a:r>
            <a:r>
              <a:rPr lang="en-GB" sz="2400" dirty="0" err="1"/>
              <a:t>kuid</a:t>
            </a:r>
            <a:r>
              <a:rPr lang="en-GB" sz="2400" dirty="0"/>
              <a:t> </a:t>
            </a:r>
            <a:r>
              <a:rPr lang="en-GB" sz="2400" dirty="0" err="1"/>
              <a:t>kasutavad</a:t>
            </a:r>
            <a:r>
              <a:rPr lang="en-GB" sz="2400" dirty="0"/>
              <a:t> </a:t>
            </a:r>
            <a:r>
              <a:rPr lang="en-GB" sz="2400" dirty="0" err="1"/>
              <a:t>noored</a:t>
            </a:r>
            <a:r>
              <a:rPr lang="en-GB" sz="2400" dirty="0"/>
              <a:t> </a:t>
            </a:r>
            <a:r>
              <a:rPr lang="en-GB" sz="2400" dirty="0" err="1"/>
              <a:t>sotsiaalmeediat</a:t>
            </a:r>
            <a:r>
              <a:rPr lang="en-GB" sz="2400" dirty="0"/>
              <a:t> </a:t>
            </a:r>
            <a:r>
              <a:rPr lang="en-GB" sz="2400" dirty="0" err="1"/>
              <a:t>aktivismi</a:t>
            </a:r>
            <a:r>
              <a:rPr lang="en-GB" sz="2400" dirty="0"/>
              <a:t> </a:t>
            </a:r>
            <a:r>
              <a:rPr lang="en-GB" sz="2400" dirty="0" err="1"/>
              <a:t>vahendina</a:t>
            </a:r>
            <a:r>
              <a:rPr lang="en-GB" sz="2400" dirty="0"/>
              <a:t>?</a:t>
            </a:r>
            <a:endParaRPr lang="et-EE" sz="2400" dirty="0"/>
          </a:p>
          <a:p>
            <a:endParaRPr lang="et-EE" sz="2400" dirty="0"/>
          </a:p>
          <a:p>
            <a:r>
              <a:rPr lang="en-GB" sz="2400" dirty="0" err="1"/>
              <a:t>Tänapäeva</a:t>
            </a:r>
            <a:r>
              <a:rPr lang="en-GB" sz="2400" dirty="0"/>
              <a:t> </a:t>
            </a:r>
            <a:r>
              <a:rPr lang="en-GB" sz="2400" dirty="0" err="1"/>
              <a:t>noorte</a:t>
            </a:r>
            <a:r>
              <a:rPr lang="en-GB" sz="2400" dirty="0"/>
              <a:t> </a:t>
            </a:r>
            <a:r>
              <a:rPr lang="en-GB" sz="2400" dirty="0" err="1"/>
              <a:t>aktivismis</a:t>
            </a:r>
            <a:r>
              <a:rPr lang="en-GB" sz="2400" dirty="0"/>
              <a:t> </a:t>
            </a:r>
            <a:r>
              <a:rPr lang="en-GB" sz="2400" dirty="0" err="1"/>
              <a:t>kasutatakse</a:t>
            </a:r>
            <a:r>
              <a:rPr lang="en-GB" sz="2400" dirty="0"/>
              <a:t> </a:t>
            </a:r>
            <a:r>
              <a:rPr lang="en-GB" sz="2400" dirty="0" err="1"/>
              <a:t>aktiivselt</a:t>
            </a:r>
            <a:r>
              <a:rPr lang="en-GB" sz="2400" dirty="0"/>
              <a:t> </a:t>
            </a:r>
            <a:r>
              <a:rPr lang="en-GB" sz="2400" dirty="0" err="1"/>
              <a:t>Facebooki</a:t>
            </a:r>
            <a:r>
              <a:rPr lang="en-GB" sz="2400" dirty="0"/>
              <a:t> </a:t>
            </a:r>
            <a:r>
              <a:rPr lang="en-GB" sz="2400" dirty="0" err="1"/>
              <a:t>ja</a:t>
            </a:r>
            <a:r>
              <a:rPr lang="en-GB" sz="2400" dirty="0"/>
              <a:t> </a:t>
            </a:r>
            <a:r>
              <a:rPr lang="en-GB" sz="2400" dirty="0" err="1"/>
              <a:t>Twitterit</a:t>
            </a:r>
            <a:r>
              <a:rPr lang="en-GB" sz="2400" dirty="0"/>
              <a:t>: </a:t>
            </a:r>
            <a:r>
              <a:rPr lang="en-GB" sz="2400" dirty="0" err="1"/>
              <a:t>tehnoloogia</a:t>
            </a:r>
            <a:r>
              <a:rPr lang="en-GB" sz="2400" dirty="0"/>
              <a:t> </a:t>
            </a:r>
            <a:r>
              <a:rPr lang="en-GB" sz="2400" dirty="0" err="1"/>
              <a:t>areng</a:t>
            </a:r>
            <a:r>
              <a:rPr lang="en-GB" sz="2400" dirty="0"/>
              <a:t> on </a:t>
            </a:r>
            <a:r>
              <a:rPr lang="en-GB" sz="2400" dirty="0" err="1"/>
              <a:t>tekitanud</a:t>
            </a:r>
            <a:r>
              <a:rPr lang="en-GB" sz="2400" dirty="0"/>
              <a:t> </a:t>
            </a:r>
            <a:r>
              <a:rPr lang="en-GB" sz="2400" dirty="0" err="1"/>
              <a:t>uue</a:t>
            </a:r>
            <a:r>
              <a:rPr lang="en-GB" sz="2400" dirty="0"/>
              <a:t> </a:t>
            </a:r>
            <a:r>
              <a:rPr lang="en-GB" sz="2400" dirty="0" err="1"/>
              <a:t>viisi</a:t>
            </a:r>
            <a:r>
              <a:rPr lang="en-GB" sz="2400" dirty="0"/>
              <a:t> </a:t>
            </a:r>
            <a:r>
              <a:rPr lang="en-GB" sz="2400" dirty="0" err="1"/>
              <a:t>noorte</a:t>
            </a:r>
            <a:r>
              <a:rPr lang="en-GB" sz="2400" dirty="0"/>
              <a:t> </a:t>
            </a:r>
            <a:r>
              <a:rPr lang="en-GB" sz="2400" dirty="0" err="1"/>
              <a:t>aktivismi</a:t>
            </a:r>
            <a:r>
              <a:rPr lang="en-GB" sz="2400" dirty="0"/>
              <a:t> </a:t>
            </a:r>
            <a:r>
              <a:rPr lang="en-GB" sz="2400" dirty="0" err="1"/>
              <a:t>mõistmiseks</a:t>
            </a:r>
            <a:r>
              <a:rPr lang="en-GB" sz="2400" dirty="0"/>
              <a:t>. </a:t>
            </a:r>
            <a:r>
              <a:rPr lang="en-GB" sz="2400" dirty="0" err="1"/>
              <a:t>Noored</a:t>
            </a:r>
            <a:r>
              <a:rPr lang="en-GB" sz="2400" dirty="0"/>
              <a:t> </a:t>
            </a:r>
            <a:r>
              <a:rPr lang="en-GB" sz="2400" dirty="0" err="1"/>
              <a:t>muudavad</a:t>
            </a:r>
            <a:r>
              <a:rPr lang="en-GB" sz="2400" dirty="0"/>
              <a:t> </a:t>
            </a:r>
            <a:r>
              <a:rPr lang="en-GB" sz="2400" dirty="0" err="1"/>
              <a:t>tänapäeva</a:t>
            </a:r>
            <a:r>
              <a:rPr lang="en-GB" sz="2400" dirty="0"/>
              <a:t> </a:t>
            </a:r>
            <a:r>
              <a:rPr lang="en-GB" sz="2400" dirty="0" err="1"/>
              <a:t>maailma</a:t>
            </a:r>
            <a:r>
              <a:rPr lang="en-GB" sz="2400" dirty="0"/>
              <a:t>, "</a:t>
            </a:r>
            <a:r>
              <a:rPr lang="en-GB" sz="2400" dirty="0" err="1"/>
              <a:t>kuid</a:t>
            </a:r>
            <a:r>
              <a:rPr lang="en-GB" sz="2400" dirty="0"/>
              <a:t> </a:t>
            </a:r>
            <a:r>
              <a:rPr lang="en-GB" sz="2400" dirty="0" err="1"/>
              <a:t>eelkõige</a:t>
            </a:r>
            <a:r>
              <a:rPr lang="en-GB" sz="2400" dirty="0"/>
              <a:t> </a:t>
            </a:r>
            <a:r>
              <a:rPr lang="en-GB" sz="2400" dirty="0" err="1"/>
              <a:t>vahenditega</a:t>
            </a:r>
            <a:r>
              <a:rPr lang="en-GB" sz="2400" dirty="0"/>
              <a:t> </a:t>
            </a:r>
            <a:r>
              <a:rPr lang="en-GB" sz="2400" dirty="0" err="1"/>
              <a:t>ja</a:t>
            </a:r>
            <a:r>
              <a:rPr lang="en-GB" sz="2400" dirty="0"/>
              <a:t> </a:t>
            </a:r>
            <a:r>
              <a:rPr lang="en-GB" sz="2400" dirty="0" err="1"/>
              <a:t>meetoditega</a:t>
            </a:r>
            <a:r>
              <a:rPr lang="en-GB" sz="2400" dirty="0"/>
              <a:t>, mis on </a:t>
            </a:r>
            <a:r>
              <a:rPr lang="en-GB" sz="2400" dirty="0" err="1"/>
              <a:t>täiskasvanute</a:t>
            </a:r>
            <a:r>
              <a:rPr lang="en-GB" sz="2400" dirty="0"/>
              <a:t> </a:t>
            </a:r>
            <a:r>
              <a:rPr lang="en-GB" sz="2400" dirty="0" err="1"/>
              <a:t>jaoks</a:t>
            </a:r>
            <a:r>
              <a:rPr lang="en-GB" sz="2400" dirty="0"/>
              <a:t> </a:t>
            </a:r>
            <a:r>
              <a:rPr lang="en-GB" sz="2400" dirty="0" err="1"/>
              <a:t>tundmatud</a:t>
            </a:r>
            <a:r>
              <a:rPr lang="en-GB" sz="2400" dirty="0"/>
              <a:t>".</a:t>
            </a:r>
            <a:endParaRPr lang="en-US" sz="2400" dirty="0"/>
          </a:p>
        </p:txBody>
      </p:sp>
    </p:spTree>
    <p:extLst>
      <p:ext uri="{BB962C8B-B14F-4D97-AF65-F5344CB8AC3E}">
        <p14:creationId xmlns:p14="http://schemas.microsoft.com/office/powerpoint/2010/main" val="3880767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DDFE08-D1A3-4890-B395-3D514078D9E9}"/>
              </a:ext>
            </a:extLst>
          </p:cNvPr>
          <p:cNvSpPr txBox="1"/>
          <p:nvPr/>
        </p:nvSpPr>
        <p:spPr>
          <a:xfrm>
            <a:off x="1113891" y="1991205"/>
            <a:ext cx="2889459" cy="2862322"/>
          </a:xfrm>
          <a:prstGeom prst="rect">
            <a:avLst/>
          </a:prstGeom>
          <a:noFill/>
        </p:spPr>
        <p:txBody>
          <a:bodyPr wrap="square" rtlCol="0" anchor="ctr">
            <a:spAutoFit/>
          </a:bodyPr>
          <a:lstStyle/>
          <a:p>
            <a:r>
              <a:rPr lang="et-EE" sz="3600" dirty="0"/>
              <a:t>Kas internet võib põhjustada sotsiaalset muutust</a:t>
            </a:r>
            <a:r>
              <a:rPr lang="sr-Latn-CS" sz="3600" dirty="0"/>
              <a:t>?</a:t>
            </a:r>
            <a:endParaRPr lang="en-US" sz="3600" dirty="0"/>
          </a:p>
        </p:txBody>
      </p:sp>
      <p:sp>
        <p:nvSpPr>
          <p:cNvPr id="6" name="TextBox 5">
            <a:extLst>
              <a:ext uri="{FF2B5EF4-FFF2-40B4-BE49-F238E27FC236}">
                <a16:creationId xmlns:a16="http://schemas.microsoft.com/office/drawing/2014/main" id="{5C32FF4E-A567-4F2D-BB9D-C609DAABCE71}"/>
              </a:ext>
            </a:extLst>
          </p:cNvPr>
          <p:cNvSpPr txBox="1"/>
          <p:nvPr/>
        </p:nvSpPr>
        <p:spPr>
          <a:xfrm>
            <a:off x="5882383" y="1006320"/>
            <a:ext cx="5460274" cy="4308872"/>
          </a:xfrm>
          <a:prstGeom prst="rect">
            <a:avLst/>
          </a:prstGeom>
          <a:noFill/>
        </p:spPr>
        <p:txBody>
          <a:bodyPr wrap="square" rtlCol="0">
            <a:spAutoFit/>
          </a:bodyPr>
          <a:lstStyle/>
          <a:p>
            <a:r>
              <a:rPr lang="et-EE" dirty="0"/>
              <a:t>Teadlased on jätkuvalt jagunenud kaheks käimasolevates aruteludes, mis puudutavad interneti potentsiaali sotsiaalsete muutuste loomisel.</a:t>
            </a:r>
          </a:p>
          <a:p>
            <a:endParaRPr lang="sr-Latn-CS" sz="2200" dirty="0"/>
          </a:p>
          <a:p>
            <a:r>
              <a:rPr lang="en-GB" sz="2200" dirty="0" err="1"/>
              <a:t>Mõned</a:t>
            </a:r>
            <a:r>
              <a:rPr lang="en-GB" sz="2200" dirty="0"/>
              <a:t> on </a:t>
            </a:r>
            <a:r>
              <a:rPr lang="en-GB" sz="2200" dirty="0" err="1"/>
              <a:t>jätkuvalt</a:t>
            </a:r>
            <a:r>
              <a:rPr lang="en-GB" sz="2200" dirty="0"/>
              <a:t> </a:t>
            </a:r>
            <a:r>
              <a:rPr lang="en-GB" sz="2200" dirty="0" err="1"/>
              <a:t>skeptilised</a:t>
            </a:r>
            <a:r>
              <a:rPr lang="en-GB" sz="2200" dirty="0"/>
              <a:t> </a:t>
            </a:r>
            <a:r>
              <a:rPr lang="en-GB" sz="2200" dirty="0" err="1"/>
              <a:t>ega</a:t>
            </a:r>
            <a:r>
              <a:rPr lang="en-GB" sz="2200" dirty="0"/>
              <a:t> </a:t>
            </a:r>
            <a:r>
              <a:rPr lang="en-GB" sz="2200" dirty="0" err="1"/>
              <a:t>usu</a:t>
            </a:r>
            <a:r>
              <a:rPr lang="en-GB" sz="2200" dirty="0"/>
              <a:t> </a:t>
            </a:r>
            <a:r>
              <a:rPr lang="en-GB" sz="2200" dirty="0" err="1"/>
              <a:t>internetti</a:t>
            </a:r>
            <a:r>
              <a:rPr lang="en-GB" sz="2200" dirty="0"/>
              <a:t> </a:t>
            </a:r>
            <a:r>
              <a:rPr lang="en-GB" sz="2200" dirty="0" err="1"/>
              <a:t>sotsiaalsete</a:t>
            </a:r>
            <a:r>
              <a:rPr lang="en-GB" sz="2200" dirty="0"/>
              <a:t> </a:t>
            </a:r>
            <a:r>
              <a:rPr lang="en-GB" sz="2200" dirty="0" err="1"/>
              <a:t>muutuste</a:t>
            </a:r>
            <a:r>
              <a:rPr lang="en-GB" sz="2200" dirty="0"/>
              <a:t> </a:t>
            </a:r>
            <a:r>
              <a:rPr lang="en-GB" sz="2200" dirty="0" err="1"/>
              <a:t>elluviimisel</a:t>
            </a:r>
            <a:r>
              <a:rPr lang="en-GB" sz="2200" dirty="0"/>
              <a:t>. </a:t>
            </a:r>
            <a:r>
              <a:rPr lang="en-GB" sz="2200" dirty="0" err="1"/>
              <a:t>Samas</a:t>
            </a:r>
            <a:r>
              <a:rPr lang="en-GB" sz="2200" dirty="0"/>
              <a:t> </a:t>
            </a:r>
            <a:r>
              <a:rPr lang="en-GB" sz="2200" dirty="0" err="1"/>
              <a:t>üha</a:t>
            </a:r>
            <a:r>
              <a:rPr lang="en-GB" sz="2200" dirty="0"/>
              <a:t> </a:t>
            </a:r>
            <a:r>
              <a:rPr lang="en-GB" sz="2200" dirty="0" err="1"/>
              <a:t>rohkem</a:t>
            </a:r>
            <a:r>
              <a:rPr lang="en-GB" sz="2200" dirty="0"/>
              <a:t> </a:t>
            </a:r>
            <a:r>
              <a:rPr lang="en-GB" sz="2200" dirty="0" err="1"/>
              <a:t>uuringuid</a:t>
            </a:r>
            <a:r>
              <a:rPr lang="en-GB" sz="2200" dirty="0"/>
              <a:t> </a:t>
            </a:r>
            <a:r>
              <a:rPr lang="en-GB" sz="2200" dirty="0" err="1"/>
              <a:t>väidavad</a:t>
            </a:r>
            <a:r>
              <a:rPr lang="en-GB" sz="2200" dirty="0"/>
              <a:t> </a:t>
            </a:r>
            <a:r>
              <a:rPr lang="en-GB" sz="2200" dirty="0" err="1"/>
              <a:t>neile</a:t>
            </a:r>
            <a:r>
              <a:rPr lang="en-GB" sz="2200" dirty="0"/>
              <a:t> </a:t>
            </a:r>
            <a:r>
              <a:rPr lang="en-GB" sz="2200" dirty="0" err="1"/>
              <a:t>vastu</a:t>
            </a:r>
            <a:r>
              <a:rPr lang="en-GB" sz="2200" dirty="0"/>
              <a:t>.</a:t>
            </a:r>
            <a:endParaRPr lang="et-EE" sz="2200" dirty="0"/>
          </a:p>
          <a:p>
            <a:endParaRPr lang="sr-Latn-CS" sz="2200" dirty="0"/>
          </a:p>
          <a:p>
            <a:r>
              <a:rPr lang="et-EE" sz="2200" dirty="0"/>
              <a:t>Uuringute</a:t>
            </a:r>
            <a:r>
              <a:rPr lang="en-GB" sz="2200" dirty="0"/>
              <a:t> </a:t>
            </a:r>
            <a:r>
              <a:rPr lang="en-GB" sz="2200" dirty="0" err="1"/>
              <a:t>tulemused</a:t>
            </a:r>
            <a:r>
              <a:rPr lang="en-GB" sz="2200" dirty="0"/>
              <a:t> </a:t>
            </a:r>
            <a:r>
              <a:rPr lang="en-GB" sz="2200" dirty="0" err="1"/>
              <a:t>viitavad</a:t>
            </a:r>
            <a:r>
              <a:rPr lang="en-GB" sz="2200" dirty="0"/>
              <a:t> </a:t>
            </a:r>
            <a:r>
              <a:rPr lang="en-GB" sz="2200" dirty="0" err="1"/>
              <a:t>sellele</a:t>
            </a:r>
            <a:r>
              <a:rPr lang="en-GB" sz="2200" dirty="0"/>
              <a:t>, et </a:t>
            </a:r>
            <a:r>
              <a:rPr lang="en-GB" sz="2200" dirty="0" err="1"/>
              <a:t>praeguste</a:t>
            </a:r>
            <a:r>
              <a:rPr lang="en-GB" sz="2200" dirty="0"/>
              <a:t> </a:t>
            </a:r>
            <a:r>
              <a:rPr lang="en-GB" sz="2200" dirty="0" err="1"/>
              <a:t>tehnoloogiate</a:t>
            </a:r>
            <a:r>
              <a:rPr lang="en-GB" sz="2200" dirty="0"/>
              <a:t> </a:t>
            </a:r>
            <a:r>
              <a:rPr lang="en-GB" sz="2200" dirty="0" err="1"/>
              <a:t>ja</a:t>
            </a:r>
            <a:r>
              <a:rPr lang="en-GB" sz="2200" dirty="0"/>
              <a:t> </a:t>
            </a:r>
            <a:r>
              <a:rPr lang="en-GB" sz="2200" dirty="0" err="1"/>
              <a:t>eriti</a:t>
            </a:r>
            <a:r>
              <a:rPr lang="en-GB" sz="2200" dirty="0"/>
              <a:t> </a:t>
            </a:r>
            <a:r>
              <a:rPr lang="en-GB" sz="2200" dirty="0" err="1"/>
              <a:t>sotsiaalmeedia</a:t>
            </a:r>
            <a:r>
              <a:rPr lang="en-GB" sz="2200" dirty="0"/>
              <a:t> </a:t>
            </a:r>
            <a:r>
              <a:rPr lang="en-GB" sz="2200" dirty="0" err="1"/>
              <a:t>potentsiaali</a:t>
            </a:r>
            <a:r>
              <a:rPr lang="en-GB" sz="2200" dirty="0"/>
              <a:t> </a:t>
            </a:r>
            <a:r>
              <a:rPr lang="en-GB" sz="2200" dirty="0" err="1"/>
              <a:t>kasutavad</a:t>
            </a:r>
            <a:r>
              <a:rPr lang="en-GB" sz="2200" dirty="0"/>
              <a:t> </a:t>
            </a:r>
            <a:r>
              <a:rPr lang="en-GB" sz="2200" dirty="0" err="1"/>
              <a:t>noored</a:t>
            </a:r>
            <a:r>
              <a:rPr lang="en-GB" sz="2200" dirty="0"/>
              <a:t> </a:t>
            </a:r>
            <a:r>
              <a:rPr lang="en-GB" sz="2200" dirty="0" err="1"/>
              <a:t>aktivistid</a:t>
            </a:r>
            <a:r>
              <a:rPr lang="et-EE" sz="2200" dirty="0"/>
              <a:t> </a:t>
            </a:r>
            <a:r>
              <a:rPr lang="en-GB" sz="2200" dirty="0" err="1"/>
              <a:t>kujundavad</a:t>
            </a:r>
            <a:r>
              <a:rPr lang="en-GB" sz="2200" dirty="0"/>
              <a:t> </a:t>
            </a:r>
            <a:r>
              <a:rPr lang="en-GB" sz="2200" dirty="0" err="1"/>
              <a:t>uusi</a:t>
            </a:r>
            <a:r>
              <a:rPr lang="en-GB" sz="2200" dirty="0"/>
              <a:t> </a:t>
            </a:r>
            <a:r>
              <a:rPr lang="en-GB" sz="2200" dirty="0" err="1"/>
              <a:t>aktivismi</a:t>
            </a:r>
            <a:r>
              <a:rPr lang="en-GB" sz="2200" dirty="0"/>
              <a:t> </a:t>
            </a:r>
            <a:r>
              <a:rPr lang="en-GB" sz="2200" dirty="0" err="1"/>
              <a:t>viise</a:t>
            </a:r>
            <a:r>
              <a:rPr lang="en-GB" sz="2200" dirty="0"/>
              <a:t>.</a:t>
            </a:r>
            <a:endParaRPr lang="sr-Latn-CS" sz="2200" dirty="0"/>
          </a:p>
        </p:txBody>
      </p:sp>
    </p:spTree>
    <p:extLst>
      <p:ext uri="{BB962C8B-B14F-4D97-AF65-F5344CB8AC3E}">
        <p14:creationId xmlns:p14="http://schemas.microsoft.com/office/powerpoint/2010/main" val="698647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DDFE08-D1A3-4890-B395-3D514078D9E9}"/>
              </a:ext>
            </a:extLst>
          </p:cNvPr>
          <p:cNvSpPr txBox="1"/>
          <p:nvPr/>
        </p:nvSpPr>
        <p:spPr>
          <a:xfrm>
            <a:off x="1095603" y="1751506"/>
            <a:ext cx="2889459" cy="2862322"/>
          </a:xfrm>
          <a:prstGeom prst="rect">
            <a:avLst/>
          </a:prstGeom>
          <a:noFill/>
        </p:spPr>
        <p:txBody>
          <a:bodyPr wrap="square" rtlCol="0" anchor="ctr">
            <a:spAutoFit/>
          </a:bodyPr>
          <a:lstStyle/>
          <a:p>
            <a:r>
              <a:rPr lang="et-EE" sz="3600" dirty="0"/>
              <a:t>Kas internet võib põhjustada sotsiaalset muutust</a:t>
            </a:r>
            <a:r>
              <a:rPr lang="sr-Latn-CS" sz="3600" dirty="0"/>
              <a:t>?</a:t>
            </a:r>
            <a:endParaRPr lang="en-US" sz="3600" dirty="0"/>
          </a:p>
        </p:txBody>
      </p:sp>
      <p:sp>
        <p:nvSpPr>
          <p:cNvPr id="6" name="TextBox 5">
            <a:extLst>
              <a:ext uri="{FF2B5EF4-FFF2-40B4-BE49-F238E27FC236}">
                <a16:creationId xmlns:a16="http://schemas.microsoft.com/office/drawing/2014/main" id="{5C32FF4E-A567-4F2D-BB9D-C609DAABCE71}"/>
              </a:ext>
            </a:extLst>
          </p:cNvPr>
          <p:cNvSpPr txBox="1"/>
          <p:nvPr/>
        </p:nvSpPr>
        <p:spPr>
          <a:xfrm>
            <a:off x="5461000" y="0"/>
            <a:ext cx="6730999" cy="5847755"/>
          </a:xfrm>
          <a:prstGeom prst="rect">
            <a:avLst/>
          </a:prstGeom>
          <a:noFill/>
        </p:spPr>
        <p:txBody>
          <a:bodyPr wrap="square" rtlCol="0">
            <a:spAutoFit/>
          </a:bodyPr>
          <a:lstStyle/>
          <a:p>
            <a:r>
              <a:rPr lang="en-GB" sz="2200" dirty="0" err="1"/>
              <a:t>Tulemused</a:t>
            </a:r>
            <a:r>
              <a:rPr lang="en-GB" sz="2200" dirty="0"/>
              <a:t> </a:t>
            </a:r>
            <a:r>
              <a:rPr lang="en-GB" sz="2200" dirty="0" err="1"/>
              <a:t>näitavad</a:t>
            </a:r>
            <a:r>
              <a:rPr lang="en-GB" sz="2200" dirty="0"/>
              <a:t> </a:t>
            </a:r>
            <a:r>
              <a:rPr lang="en-GB" sz="2200" dirty="0" err="1"/>
              <a:t>selgelt</a:t>
            </a:r>
            <a:r>
              <a:rPr lang="en-GB" sz="2200" dirty="0"/>
              <a:t>, et </a:t>
            </a:r>
            <a:r>
              <a:rPr lang="en-GB" sz="2200" dirty="0" err="1"/>
              <a:t>kuigi</a:t>
            </a:r>
            <a:r>
              <a:rPr lang="en-GB" sz="2200" dirty="0"/>
              <a:t> </a:t>
            </a:r>
            <a:r>
              <a:rPr lang="en-GB" sz="2200" dirty="0" err="1"/>
              <a:t>Facebooki</a:t>
            </a:r>
            <a:r>
              <a:rPr lang="en-GB" sz="2200" dirty="0"/>
              <a:t> </a:t>
            </a:r>
            <a:r>
              <a:rPr lang="en-GB" sz="2200" dirty="0" err="1"/>
              <a:t>potentsiaal</a:t>
            </a:r>
            <a:r>
              <a:rPr lang="en-GB" sz="2200" dirty="0"/>
              <a:t> </a:t>
            </a:r>
            <a:r>
              <a:rPr lang="en-GB" sz="2200" dirty="0" err="1"/>
              <a:t>noorte</a:t>
            </a:r>
            <a:r>
              <a:rPr lang="en-GB" sz="2200" dirty="0"/>
              <a:t> </a:t>
            </a:r>
            <a:r>
              <a:rPr lang="en-GB" sz="2200" dirty="0" err="1"/>
              <a:t>aktivistide</a:t>
            </a:r>
            <a:r>
              <a:rPr lang="en-GB" sz="2200" dirty="0"/>
              <a:t> </a:t>
            </a:r>
            <a:r>
              <a:rPr lang="en-GB" sz="2200" dirty="0" err="1"/>
              <a:t>ühendamiseks</a:t>
            </a:r>
            <a:r>
              <a:rPr lang="en-GB" sz="2200" dirty="0"/>
              <a:t> on </a:t>
            </a:r>
            <a:r>
              <a:rPr lang="en-GB" sz="2200" dirty="0" err="1"/>
              <a:t>tohutu</a:t>
            </a:r>
            <a:r>
              <a:rPr lang="en-GB" sz="2200" dirty="0"/>
              <a:t>, on </a:t>
            </a:r>
            <a:r>
              <a:rPr lang="en-GB" sz="2200" dirty="0" err="1"/>
              <a:t>noorte</a:t>
            </a:r>
            <a:r>
              <a:rPr lang="en-GB" sz="2200" dirty="0"/>
              <a:t> </a:t>
            </a:r>
            <a:r>
              <a:rPr lang="en-GB" sz="2200" dirty="0" err="1"/>
              <a:t>huvi</a:t>
            </a:r>
            <a:r>
              <a:rPr lang="en-GB" sz="2200" dirty="0"/>
              <a:t> </a:t>
            </a:r>
            <a:r>
              <a:rPr lang="en-GB" sz="2200" dirty="0" err="1"/>
              <a:t>säilitamine</a:t>
            </a:r>
            <a:r>
              <a:rPr lang="en-GB" sz="2200" dirty="0"/>
              <a:t> </a:t>
            </a:r>
            <a:r>
              <a:rPr lang="en-GB" sz="2200" dirty="0" err="1"/>
              <a:t>rühma</a:t>
            </a:r>
            <a:r>
              <a:rPr lang="en-GB" sz="2200" dirty="0"/>
              <a:t> </a:t>
            </a:r>
            <a:r>
              <a:rPr lang="en-GB" sz="2200" dirty="0" err="1"/>
              <a:t>ja</a:t>
            </a:r>
            <a:r>
              <a:rPr lang="en-GB" sz="2200" dirty="0"/>
              <a:t> </a:t>
            </a:r>
            <a:r>
              <a:rPr lang="en-GB" sz="2200" dirty="0" err="1"/>
              <a:t>eesmärgi</a:t>
            </a:r>
            <a:r>
              <a:rPr lang="en-GB" sz="2200" dirty="0"/>
              <a:t> </a:t>
            </a:r>
            <a:r>
              <a:rPr lang="en-GB" sz="2200" dirty="0" err="1"/>
              <a:t>vastu</a:t>
            </a:r>
            <a:r>
              <a:rPr lang="en-GB" sz="2200" dirty="0"/>
              <a:t> </a:t>
            </a:r>
            <a:r>
              <a:rPr lang="en-GB" sz="2200" dirty="0" err="1"/>
              <a:t>keerulisem</a:t>
            </a:r>
            <a:r>
              <a:rPr lang="en-GB" sz="2200" dirty="0"/>
              <a:t>.</a:t>
            </a:r>
            <a:endParaRPr lang="et-EE" sz="2200" dirty="0"/>
          </a:p>
          <a:p>
            <a:endParaRPr lang="sr-Latn-CS" sz="2200" dirty="0"/>
          </a:p>
          <a:p>
            <a:r>
              <a:rPr lang="en-GB" sz="2200" dirty="0"/>
              <a:t>"Tweets" (</a:t>
            </a:r>
            <a:r>
              <a:rPr lang="en-GB" sz="2200" dirty="0" err="1"/>
              <a:t>saadetud</a:t>
            </a:r>
            <a:r>
              <a:rPr lang="en-GB" sz="2200" dirty="0"/>
              <a:t> </a:t>
            </a:r>
            <a:r>
              <a:rPr lang="en-GB" sz="2200" dirty="0" err="1"/>
              <a:t>sõnumid</a:t>
            </a:r>
            <a:r>
              <a:rPr lang="en-GB" sz="2200" dirty="0"/>
              <a:t>) </a:t>
            </a:r>
            <a:r>
              <a:rPr lang="en-GB" sz="2200" dirty="0" err="1"/>
              <a:t>ja</a:t>
            </a:r>
            <a:r>
              <a:rPr lang="en-GB" sz="2200" dirty="0"/>
              <a:t> "re-tweets" (</a:t>
            </a:r>
            <a:r>
              <a:rPr lang="en-GB" sz="2200" dirty="0" err="1"/>
              <a:t>teiste</a:t>
            </a:r>
            <a:r>
              <a:rPr lang="en-GB" sz="2200" dirty="0"/>
              <a:t> </a:t>
            </a:r>
            <a:r>
              <a:rPr lang="en-GB" sz="2200" dirty="0" err="1"/>
              <a:t>postitajate</a:t>
            </a:r>
            <a:r>
              <a:rPr lang="en-GB" sz="2200" dirty="0"/>
              <a:t> </a:t>
            </a:r>
            <a:r>
              <a:rPr lang="en-GB" sz="2200" dirty="0" err="1"/>
              <a:t>tehtud</a:t>
            </a:r>
            <a:r>
              <a:rPr lang="en-GB" sz="2200" dirty="0"/>
              <a:t> </a:t>
            </a:r>
            <a:r>
              <a:rPr lang="en-GB" sz="2200" dirty="0" err="1"/>
              <a:t>sõnumite</a:t>
            </a:r>
            <a:r>
              <a:rPr lang="en-GB" sz="2200" dirty="0"/>
              <a:t> </a:t>
            </a:r>
            <a:r>
              <a:rPr lang="en-GB" sz="2200" dirty="0" err="1"/>
              <a:t>uuesti</a:t>
            </a:r>
            <a:r>
              <a:rPr lang="en-GB" sz="2200" dirty="0"/>
              <a:t> </a:t>
            </a:r>
            <a:r>
              <a:rPr lang="en-GB" sz="2200" dirty="0" err="1"/>
              <a:t>saatmine</a:t>
            </a:r>
            <a:r>
              <a:rPr lang="en-GB" sz="2200" dirty="0"/>
              <a:t>) </a:t>
            </a:r>
            <a:r>
              <a:rPr lang="en-GB" sz="2200" dirty="0" err="1"/>
              <a:t>ületavad</a:t>
            </a:r>
            <a:r>
              <a:rPr lang="en-GB" sz="2200" dirty="0"/>
              <a:t> </a:t>
            </a:r>
            <a:r>
              <a:rPr lang="en-GB" sz="2200" dirty="0" err="1"/>
              <a:t>kaugelt</a:t>
            </a:r>
            <a:r>
              <a:rPr lang="en-GB" sz="2200" dirty="0"/>
              <a:t> </a:t>
            </a:r>
            <a:r>
              <a:rPr lang="en-GB" sz="2200" dirty="0" err="1"/>
              <a:t>Facebooki</a:t>
            </a:r>
            <a:r>
              <a:rPr lang="en-GB" sz="2200" dirty="0"/>
              <a:t> </a:t>
            </a:r>
            <a:r>
              <a:rPr lang="en-GB" sz="2200" dirty="0" err="1"/>
              <a:t>lehekülgedel</a:t>
            </a:r>
            <a:r>
              <a:rPr lang="en-GB" sz="2200" dirty="0"/>
              <a:t> </a:t>
            </a:r>
            <a:r>
              <a:rPr lang="en-GB" sz="2200" dirty="0" err="1"/>
              <a:t>tehtud</a:t>
            </a:r>
            <a:r>
              <a:rPr lang="en-GB" sz="2200" dirty="0"/>
              <a:t> </a:t>
            </a:r>
            <a:r>
              <a:rPr lang="en-GB" sz="2200" dirty="0" err="1"/>
              <a:t>postitusi</a:t>
            </a:r>
            <a:r>
              <a:rPr lang="en-GB" sz="2200" dirty="0"/>
              <a:t>.</a:t>
            </a:r>
            <a:endParaRPr lang="et-EE" sz="2200" dirty="0"/>
          </a:p>
          <a:p>
            <a:endParaRPr lang="sr-Latn-CS" sz="2200" dirty="0"/>
          </a:p>
          <a:p>
            <a:r>
              <a:rPr lang="en-GB" sz="2200" dirty="0" err="1"/>
              <a:t>Pealegi</a:t>
            </a:r>
            <a:r>
              <a:rPr lang="en-GB" sz="2200" dirty="0"/>
              <a:t>, </a:t>
            </a:r>
            <a:r>
              <a:rPr lang="en-GB" sz="2200" dirty="0" err="1"/>
              <a:t>erinevalt</a:t>
            </a:r>
            <a:r>
              <a:rPr lang="en-GB" sz="2200" dirty="0"/>
              <a:t> </a:t>
            </a:r>
            <a:r>
              <a:rPr lang="en-GB" sz="2200" dirty="0" err="1"/>
              <a:t>Facebooki</a:t>
            </a:r>
            <a:r>
              <a:rPr lang="en-GB" sz="2200" dirty="0"/>
              <a:t> </a:t>
            </a:r>
            <a:r>
              <a:rPr lang="en-GB" sz="2200" dirty="0" err="1"/>
              <a:t>rühmadest</a:t>
            </a:r>
            <a:r>
              <a:rPr lang="en-GB" sz="2200" dirty="0"/>
              <a:t>, on </a:t>
            </a:r>
            <a:r>
              <a:rPr lang="en-GB" sz="2200" dirty="0" err="1"/>
              <a:t>Twitteri</a:t>
            </a:r>
            <a:r>
              <a:rPr lang="en-GB" sz="2200" dirty="0"/>
              <a:t> </a:t>
            </a:r>
            <a:r>
              <a:rPr lang="et-EE" sz="2200" dirty="0"/>
              <a:t>üksikkasutajate </a:t>
            </a:r>
            <a:r>
              <a:rPr lang="en-GB" sz="2200" dirty="0" err="1"/>
              <a:t>poolt</a:t>
            </a:r>
            <a:r>
              <a:rPr lang="en-GB" sz="2200" dirty="0"/>
              <a:t> </a:t>
            </a:r>
            <a:r>
              <a:rPr lang="en-GB" sz="2200" dirty="0" err="1"/>
              <a:t>käsitletavate</a:t>
            </a:r>
            <a:r>
              <a:rPr lang="en-GB" sz="2200" dirty="0"/>
              <a:t> </a:t>
            </a:r>
            <a:r>
              <a:rPr lang="en-GB" sz="2200" dirty="0" err="1"/>
              <a:t>teemade</a:t>
            </a:r>
            <a:r>
              <a:rPr lang="en-GB" sz="2200" dirty="0"/>
              <a:t> </a:t>
            </a:r>
            <a:r>
              <a:rPr lang="en-GB" sz="2200" dirty="0" err="1"/>
              <a:t>arv</a:t>
            </a:r>
            <a:r>
              <a:rPr lang="en-GB" sz="2200" dirty="0"/>
              <a:t> </a:t>
            </a:r>
            <a:r>
              <a:rPr lang="en-GB" sz="2200" dirty="0" err="1"/>
              <a:t>mitmekesisem</a:t>
            </a:r>
            <a:r>
              <a:rPr lang="en-GB" sz="2200" dirty="0"/>
              <a:t>.</a:t>
            </a:r>
            <a:endParaRPr lang="et-EE" sz="2200" dirty="0"/>
          </a:p>
          <a:p>
            <a:endParaRPr lang="sr-Latn-CS" sz="2200" dirty="0"/>
          </a:p>
          <a:p>
            <a:r>
              <a:rPr lang="en-GB" sz="2200" dirty="0"/>
              <a:t>Need </a:t>
            </a:r>
            <a:r>
              <a:rPr lang="en-GB" sz="2200" dirty="0" err="1"/>
              <a:t>tulemused</a:t>
            </a:r>
            <a:r>
              <a:rPr lang="en-GB" sz="2200" dirty="0"/>
              <a:t> </a:t>
            </a:r>
            <a:r>
              <a:rPr lang="en-GB" sz="2200" dirty="0" err="1"/>
              <a:t>näitavad</a:t>
            </a:r>
            <a:r>
              <a:rPr lang="en-GB" sz="2200" dirty="0"/>
              <a:t>, et </a:t>
            </a:r>
            <a:r>
              <a:rPr lang="en-GB" sz="2200" dirty="0" err="1"/>
              <a:t>paljud</a:t>
            </a:r>
            <a:r>
              <a:rPr lang="en-GB" sz="2200" dirty="0"/>
              <a:t> </a:t>
            </a:r>
            <a:r>
              <a:rPr lang="en-GB" sz="2200" dirty="0" err="1"/>
              <a:t>noored</a:t>
            </a:r>
            <a:r>
              <a:rPr lang="en-GB" sz="2200" dirty="0"/>
              <a:t> on </a:t>
            </a:r>
            <a:r>
              <a:rPr lang="en-GB" sz="2200" dirty="0" err="1"/>
              <a:t>seotud</a:t>
            </a:r>
            <a:r>
              <a:rPr lang="en-GB" sz="2200" dirty="0"/>
              <a:t> </a:t>
            </a:r>
            <a:r>
              <a:rPr lang="en-GB" sz="2200" dirty="0" err="1"/>
              <a:t>aktivismiga</a:t>
            </a:r>
            <a:r>
              <a:rPr lang="en-GB" sz="2200" dirty="0"/>
              <a:t>. </a:t>
            </a:r>
            <a:r>
              <a:rPr lang="et-EE" sz="2200" dirty="0"/>
              <a:t>Nad</a:t>
            </a:r>
            <a:r>
              <a:rPr lang="en-GB" sz="2200" dirty="0"/>
              <a:t> </a:t>
            </a:r>
            <a:r>
              <a:rPr lang="en-GB" sz="2200" dirty="0" err="1"/>
              <a:t>kasutavad</a:t>
            </a:r>
            <a:r>
              <a:rPr lang="en-GB" sz="2200" dirty="0"/>
              <a:t> </a:t>
            </a:r>
            <a:r>
              <a:rPr lang="en-GB" sz="2200" dirty="0" err="1"/>
              <a:t>sotsiaalmeediat</a:t>
            </a:r>
            <a:r>
              <a:rPr lang="en-GB" sz="2200" dirty="0"/>
              <a:t> </a:t>
            </a:r>
            <a:r>
              <a:rPr lang="en-GB" sz="2200" dirty="0" err="1"/>
              <a:t>noorte</a:t>
            </a:r>
            <a:r>
              <a:rPr lang="en-GB" sz="2200" dirty="0"/>
              <a:t> </a:t>
            </a:r>
            <a:r>
              <a:rPr lang="en-GB" sz="2200" dirty="0" err="1"/>
              <a:t>aktivismi</a:t>
            </a:r>
            <a:r>
              <a:rPr lang="en-GB" sz="2200" dirty="0"/>
              <a:t> </a:t>
            </a:r>
            <a:r>
              <a:rPr lang="en-GB" sz="2200" dirty="0" err="1"/>
              <a:t>hõlbustamiseks</a:t>
            </a:r>
            <a:r>
              <a:rPr lang="en-GB" sz="2200" dirty="0"/>
              <a:t>, </a:t>
            </a:r>
            <a:r>
              <a:rPr lang="en-GB" sz="2200" dirty="0" err="1"/>
              <a:t>kuid</a:t>
            </a:r>
            <a:r>
              <a:rPr lang="en-GB" sz="2200" dirty="0"/>
              <a:t> </a:t>
            </a:r>
            <a:r>
              <a:rPr lang="en-GB" sz="2200" dirty="0" err="1"/>
              <a:t>nende</a:t>
            </a:r>
            <a:r>
              <a:rPr lang="en-GB" sz="2200" dirty="0"/>
              <a:t> </a:t>
            </a:r>
            <a:r>
              <a:rPr lang="en-GB" sz="2200" dirty="0" err="1"/>
              <a:t>tegevuste</a:t>
            </a:r>
            <a:r>
              <a:rPr lang="en-GB" sz="2200" dirty="0"/>
              <a:t> </a:t>
            </a:r>
            <a:r>
              <a:rPr lang="en-GB" sz="2200" dirty="0" err="1"/>
              <a:t>tõhusus</a:t>
            </a:r>
            <a:r>
              <a:rPr lang="en-GB" sz="2200" dirty="0"/>
              <a:t> </a:t>
            </a:r>
            <a:r>
              <a:rPr lang="en-GB" sz="2200" dirty="0" err="1"/>
              <a:t>ei</a:t>
            </a:r>
            <a:r>
              <a:rPr lang="en-GB" sz="2200" dirty="0"/>
              <a:t> ole </a:t>
            </a:r>
            <a:r>
              <a:rPr lang="en-GB" sz="2200" dirty="0" err="1"/>
              <a:t>nii</a:t>
            </a:r>
            <a:r>
              <a:rPr lang="et-EE" sz="2200" dirty="0"/>
              <a:t>võrd</a:t>
            </a:r>
            <a:r>
              <a:rPr lang="en-GB" sz="2200" dirty="0"/>
              <a:t> </a:t>
            </a:r>
            <a:r>
              <a:rPr lang="en-GB" sz="2200" dirty="0" err="1"/>
              <a:t>selge</a:t>
            </a:r>
            <a:r>
              <a:rPr lang="en-GB" sz="2200" dirty="0"/>
              <a:t>.</a:t>
            </a:r>
            <a:endParaRPr lang="en-US" sz="2200" dirty="0"/>
          </a:p>
        </p:txBody>
      </p:sp>
    </p:spTree>
    <p:extLst>
      <p:ext uri="{BB962C8B-B14F-4D97-AF65-F5344CB8AC3E}">
        <p14:creationId xmlns:p14="http://schemas.microsoft.com/office/powerpoint/2010/main" val="1245575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DDFE08-D1A3-4890-B395-3D514078D9E9}"/>
              </a:ext>
            </a:extLst>
          </p:cNvPr>
          <p:cNvSpPr txBox="1"/>
          <p:nvPr/>
        </p:nvSpPr>
        <p:spPr>
          <a:xfrm>
            <a:off x="1223619" y="3295734"/>
            <a:ext cx="2889459" cy="1200329"/>
          </a:xfrm>
          <a:prstGeom prst="rect">
            <a:avLst/>
          </a:prstGeom>
          <a:noFill/>
        </p:spPr>
        <p:txBody>
          <a:bodyPr wrap="square" rtlCol="0" anchor="ctr">
            <a:spAutoFit/>
          </a:bodyPr>
          <a:lstStyle/>
          <a:p>
            <a:r>
              <a:rPr lang="et-EE" sz="3600" dirty="0"/>
              <a:t>Näide</a:t>
            </a:r>
            <a:r>
              <a:rPr lang="sr-Latn-CS" sz="3600" dirty="0"/>
              <a:t>: </a:t>
            </a:r>
            <a:r>
              <a:rPr lang="et-EE" sz="3600" dirty="0"/>
              <a:t>Araabia kevad</a:t>
            </a:r>
            <a:endParaRPr lang="en-US" sz="3600" dirty="0"/>
          </a:p>
        </p:txBody>
      </p:sp>
      <p:sp>
        <p:nvSpPr>
          <p:cNvPr id="6" name="TextBox 5">
            <a:extLst>
              <a:ext uri="{FF2B5EF4-FFF2-40B4-BE49-F238E27FC236}">
                <a16:creationId xmlns:a16="http://schemas.microsoft.com/office/drawing/2014/main" id="{5C32FF4E-A567-4F2D-BB9D-C609DAABCE71}"/>
              </a:ext>
            </a:extLst>
          </p:cNvPr>
          <p:cNvSpPr txBox="1"/>
          <p:nvPr/>
        </p:nvSpPr>
        <p:spPr>
          <a:xfrm>
            <a:off x="5718874" y="279523"/>
            <a:ext cx="6219125" cy="6186309"/>
          </a:xfrm>
          <a:prstGeom prst="rect">
            <a:avLst/>
          </a:prstGeom>
          <a:noFill/>
        </p:spPr>
        <p:txBody>
          <a:bodyPr wrap="square" rtlCol="0">
            <a:spAutoFit/>
          </a:bodyPr>
          <a:lstStyle/>
          <a:p>
            <a:r>
              <a:rPr lang="en-GB" sz="2200" dirty="0" err="1"/>
              <a:t>Mitmete</a:t>
            </a:r>
            <a:r>
              <a:rPr lang="en-GB" sz="2200" dirty="0"/>
              <a:t> </a:t>
            </a:r>
            <a:r>
              <a:rPr lang="en-GB" sz="2200" dirty="0" err="1"/>
              <a:t>analüütikute</a:t>
            </a:r>
            <a:r>
              <a:rPr lang="en-GB" sz="2200" dirty="0"/>
              <a:t> </a:t>
            </a:r>
            <a:r>
              <a:rPr lang="en-GB" sz="2200" dirty="0" err="1"/>
              <a:t>sõnul</a:t>
            </a:r>
            <a:r>
              <a:rPr lang="en-GB" sz="2200" dirty="0"/>
              <a:t> </a:t>
            </a:r>
            <a:r>
              <a:rPr lang="en-GB" sz="2200" dirty="0" err="1"/>
              <a:t>mängis</a:t>
            </a:r>
            <a:r>
              <a:rPr lang="en-GB" sz="2200" dirty="0"/>
              <a:t> </a:t>
            </a:r>
            <a:r>
              <a:rPr lang="en-GB" sz="2200" dirty="0" err="1"/>
              <a:t>noorte</a:t>
            </a:r>
            <a:r>
              <a:rPr lang="en-GB" sz="2200" dirty="0"/>
              <a:t> </a:t>
            </a:r>
            <a:r>
              <a:rPr lang="en-GB" sz="2200" dirty="0" err="1"/>
              <a:t>aktivism</a:t>
            </a:r>
            <a:r>
              <a:rPr lang="en-GB" sz="2200" dirty="0"/>
              <a:t> </a:t>
            </a:r>
            <a:r>
              <a:rPr lang="en-GB" sz="2200" dirty="0" err="1"/>
              <a:t>sotsiaalvõrgustikes</a:t>
            </a:r>
            <a:r>
              <a:rPr lang="en-GB" sz="2200" dirty="0"/>
              <a:t> </a:t>
            </a:r>
            <a:r>
              <a:rPr lang="en-GB" sz="2200" dirty="0" err="1"/>
              <a:t>olulist</a:t>
            </a:r>
            <a:r>
              <a:rPr lang="en-GB" sz="2200" dirty="0"/>
              <a:t> </a:t>
            </a:r>
            <a:r>
              <a:rPr lang="en-GB" sz="2200" dirty="0" err="1"/>
              <a:t>rolli</a:t>
            </a:r>
            <a:r>
              <a:rPr lang="en-GB" sz="2200" dirty="0"/>
              <a:t> </a:t>
            </a:r>
            <a:r>
              <a:rPr lang="en-GB" sz="2200" dirty="0" err="1"/>
              <a:t>araabia</a:t>
            </a:r>
            <a:r>
              <a:rPr lang="en-GB" sz="2200" dirty="0"/>
              <a:t> </a:t>
            </a:r>
            <a:r>
              <a:rPr lang="en-GB" sz="2200" dirty="0" err="1"/>
              <a:t>kevade</a:t>
            </a:r>
            <a:r>
              <a:rPr lang="et-EE" sz="2200" dirty="0"/>
              <a:t>s</a:t>
            </a:r>
            <a:r>
              <a:rPr lang="en-GB" sz="2200" dirty="0"/>
              <a:t>, </a:t>
            </a:r>
            <a:r>
              <a:rPr lang="en-GB" sz="2200" dirty="0" err="1"/>
              <a:t>meeleavalduste</a:t>
            </a:r>
            <a:r>
              <a:rPr lang="en-GB" sz="2200" dirty="0"/>
              <a:t> </a:t>
            </a:r>
            <a:r>
              <a:rPr lang="en-GB" sz="2200" dirty="0" err="1"/>
              <a:t>ja</a:t>
            </a:r>
            <a:r>
              <a:rPr lang="en-GB" sz="2200" dirty="0"/>
              <a:t> </a:t>
            </a:r>
            <a:r>
              <a:rPr lang="en-GB" sz="2200" dirty="0" err="1"/>
              <a:t>protestide</a:t>
            </a:r>
            <a:r>
              <a:rPr lang="en-GB" sz="2200" dirty="0"/>
              <a:t> laines, mis </a:t>
            </a:r>
            <a:r>
              <a:rPr lang="en-GB" sz="2200" dirty="0" err="1"/>
              <a:t>alates</a:t>
            </a:r>
            <a:r>
              <a:rPr lang="en-GB" sz="2200" dirty="0"/>
              <a:t> 2010. </a:t>
            </a:r>
            <a:r>
              <a:rPr lang="en-GB" sz="2200" dirty="0" err="1"/>
              <a:t>aastast</a:t>
            </a:r>
            <a:r>
              <a:rPr lang="en-GB" sz="2200" dirty="0"/>
              <a:t> </a:t>
            </a:r>
            <a:r>
              <a:rPr lang="en-GB" sz="2200" dirty="0" err="1"/>
              <a:t>mõjutas</a:t>
            </a:r>
            <a:r>
              <a:rPr lang="en-GB" sz="2200" dirty="0"/>
              <a:t> </a:t>
            </a:r>
            <a:r>
              <a:rPr lang="en-GB" sz="2200" dirty="0" err="1"/>
              <a:t>Lähis</a:t>
            </a:r>
            <a:r>
              <a:rPr lang="en-GB" sz="2200" dirty="0"/>
              <a:t>-Ida </a:t>
            </a:r>
            <a:r>
              <a:rPr lang="en-GB" sz="2200" dirty="0" err="1"/>
              <a:t>riike</a:t>
            </a:r>
            <a:r>
              <a:rPr lang="en-GB" sz="2200" dirty="0"/>
              <a:t> </a:t>
            </a:r>
            <a:r>
              <a:rPr lang="en-GB" sz="2200" dirty="0" err="1"/>
              <a:t>ja</a:t>
            </a:r>
            <a:r>
              <a:rPr lang="en-GB" sz="2200" dirty="0"/>
              <a:t> </a:t>
            </a:r>
            <a:r>
              <a:rPr lang="en-GB" sz="2200" dirty="0" err="1"/>
              <a:t>tõi</a:t>
            </a:r>
            <a:r>
              <a:rPr lang="en-GB" sz="2200" dirty="0"/>
              <a:t> </a:t>
            </a:r>
            <a:r>
              <a:rPr lang="en-GB" sz="2200" dirty="0" err="1"/>
              <a:t>kaasa</a:t>
            </a:r>
            <a:r>
              <a:rPr lang="en-GB" sz="2200" dirty="0"/>
              <a:t> </a:t>
            </a:r>
            <a:r>
              <a:rPr lang="en-GB" sz="2200" dirty="0" err="1"/>
              <a:t>režiimide</a:t>
            </a:r>
            <a:r>
              <a:rPr lang="en-GB" sz="2200" dirty="0"/>
              <a:t> </a:t>
            </a:r>
            <a:r>
              <a:rPr lang="et-EE" sz="2200" dirty="0"/>
              <a:t>kokkuvarisemise</a:t>
            </a:r>
            <a:r>
              <a:rPr lang="en-GB" sz="2200" dirty="0"/>
              <a:t> </a:t>
            </a:r>
            <a:r>
              <a:rPr lang="en-GB" sz="2200" dirty="0" err="1"/>
              <a:t>Tuneesias</a:t>
            </a:r>
            <a:r>
              <a:rPr lang="en-GB" sz="2200" dirty="0"/>
              <a:t>, </a:t>
            </a:r>
            <a:r>
              <a:rPr lang="en-GB" sz="2200" dirty="0" err="1"/>
              <a:t>Egiptuses</a:t>
            </a:r>
            <a:r>
              <a:rPr lang="en-GB" sz="2200" dirty="0"/>
              <a:t>, </a:t>
            </a:r>
            <a:r>
              <a:rPr lang="en-GB" sz="2200" dirty="0" err="1"/>
              <a:t>Liibüas</a:t>
            </a:r>
            <a:r>
              <a:rPr lang="en-GB" sz="2200" dirty="0"/>
              <a:t> </a:t>
            </a:r>
            <a:r>
              <a:rPr lang="en-GB" sz="2200" dirty="0" err="1"/>
              <a:t>ja</a:t>
            </a:r>
            <a:r>
              <a:rPr lang="en-GB" sz="2200" dirty="0"/>
              <a:t> </a:t>
            </a:r>
            <a:r>
              <a:rPr lang="en-GB" sz="2200" dirty="0" err="1"/>
              <a:t>Jeemenis</a:t>
            </a:r>
            <a:r>
              <a:rPr lang="en-GB" sz="2200" dirty="0"/>
              <a:t> </a:t>
            </a:r>
            <a:r>
              <a:rPr lang="en-GB" sz="2200" dirty="0" err="1"/>
              <a:t>ning</a:t>
            </a:r>
            <a:r>
              <a:rPr lang="en-GB" sz="2200" dirty="0"/>
              <a:t> </a:t>
            </a:r>
            <a:r>
              <a:rPr lang="en-GB" sz="2200" dirty="0" err="1"/>
              <a:t>mõjutas</a:t>
            </a:r>
            <a:r>
              <a:rPr lang="en-GB" sz="2200" dirty="0"/>
              <a:t> </a:t>
            </a:r>
            <a:r>
              <a:rPr lang="en-GB" sz="2200" dirty="0" err="1"/>
              <a:t>mitmeid</a:t>
            </a:r>
            <a:r>
              <a:rPr lang="en-GB" sz="2200" dirty="0"/>
              <a:t> </a:t>
            </a:r>
            <a:r>
              <a:rPr lang="en-GB" sz="2200" dirty="0" err="1"/>
              <a:t>teisi</a:t>
            </a:r>
            <a:r>
              <a:rPr lang="en-GB" sz="2200" dirty="0"/>
              <a:t> </a:t>
            </a:r>
            <a:r>
              <a:rPr lang="en-GB" sz="2200" dirty="0" err="1"/>
              <a:t>riike</a:t>
            </a:r>
            <a:r>
              <a:rPr lang="en-GB" sz="2200" dirty="0"/>
              <a:t>, </a:t>
            </a:r>
            <a:r>
              <a:rPr lang="en-GB" sz="2200" dirty="0" err="1"/>
              <a:t>sealhulgas</a:t>
            </a:r>
            <a:r>
              <a:rPr lang="en-GB" sz="2200" dirty="0"/>
              <a:t> </a:t>
            </a:r>
            <a:r>
              <a:rPr lang="en-GB" sz="2200" dirty="0" err="1"/>
              <a:t>Jordaaniat</a:t>
            </a:r>
            <a:r>
              <a:rPr lang="en-GB" sz="2200" dirty="0"/>
              <a:t>, </a:t>
            </a:r>
            <a:r>
              <a:rPr lang="en-GB" sz="2200" dirty="0" err="1"/>
              <a:t>Süüriat</a:t>
            </a:r>
            <a:r>
              <a:rPr lang="en-GB" sz="2200" dirty="0"/>
              <a:t>, </a:t>
            </a:r>
            <a:r>
              <a:rPr lang="en-GB" sz="2200" dirty="0" err="1"/>
              <a:t>Marokot</a:t>
            </a:r>
            <a:r>
              <a:rPr lang="en-GB" sz="2200" dirty="0"/>
              <a:t> </a:t>
            </a:r>
            <a:r>
              <a:rPr lang="en-GB" sz="2200" dirty="0" err="1"/>
              <a:t>jne</a:t>
            </a:r>
            <a:r>
              <a:rPr lang="en-GB" sz="2200" dirty="0"/>
              <a:t>.</a:t>
            </a:r>
            <a:endParaRPr lang="et-EE" sz="2200" dirty="0"/>
          </a:p>
          <a:p>
            <a:r>
              <a:rPr lang="sr-Latn-CS" sz="2200" dirty="0"/>
              <a:t>Kuna avalik-õiguslik meedia tsenseeris pidevalt teavet ja blokeeris iga protesti korraldamise katset, pidid noored liituma selle liikumisega kasutades teisi lähenemisviise. Mõnes riigis, näiteks Tuneesias ja Egiptuses, kasutasid nad meeleavalduste korraldamiseks ja info levitamiseks sotsiaalmeediat. Samuti propageerisid nad streike ja muid allumatuse vorme. Youtube, Facebook ja Twitter mängisid peamist selles rolli. Tuhanded inimesed teavitasid üksteist protestidest Facebooki lehekülgede ja Twitteri postituste kaudu.</a:t>
            </a:r>
            <a:endParaRPr lang="en-US" sz="2200" dirty="0"/>
          </a:p>
        </p:txBody>
      </p:sp>
    </p:spTree>
    <p:extLst>
      <p:ext uri="{BB962C8B-B14F-4D97-AF65-F5344CB8AC3E}">
        <p14:creationId xmlns:p14="http://schemas.microsoft.com/office/powerpoint/2010/main" val="177391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DDFE08-D1A3-4890-B395-3D514078D9E9}"/>
              </a:ext>
            </a:extLst>
          </p:cNvPr>
          <p:cNvSpPr txBox="1"/>
          <p:nvPr/>
        </p:nvSpPr>
        <p:spPr>
          <a:xfrm>
            <a:off x="1223619" y="3295734"/>
            <a:ext cx="2889459" cy="1200329"/>
          </a:xfrm>
          <a:prstGeom prst="rect">
            <a:avLst/>
          </a:prstGeom>
          <a:noFill/>
        </p:spPr>
        <p:txBody>
          <a:bodyPr wrap="square" rtlCol="0" anchor="ctr">
            <a:spAutoFit/>
          </a:bodyPr>
          <a:lstStyle/>
          <a:p>
            <a:r>
              <a:rPr lang="et-EE" sz="3600" dirty="0"/>
              <a:t>Näide</a:t>
            </a:r>
            <a:r>
              <a:rPr lang="sr-Latn-CS" sz="3600" dirty="0"/>
              <a:t>: </a:t>
            </a:r>
            <a:r>
              <a:rPr lang="et-EE" sz="3600" dirty="0"/>
              <a:t>Araabia kevad</a:t>
            </a:r>
            <a:endParaRPr lang="en-US" sz="3600" dirty="0"/>
          </a:p>
        </p:txBody>
      </p:sp>
      <p:sp>
        <p:nvSpPr>
          <p:cNvPr id="6" name="TextBox 5">
            <a:extLst>
              <a:ext uri="{FF2B5EF4-FFF2-40B4-BE49-F238E27FC236}">
                <a16:creationId xmlns:a16="http://schemas.microsoft.com/office/drawing/2014/main" id="{5C32FF4E-A567-4F2D-BB9D-C609DAABCE71}"/>
              </a:ext>
            </a:extLst>
          </p:cNvPr>
          <p:cNvSpPr txBox="1"/>
          <p:nvPr/>
        </p:nvSpPr>
        <p:spPr>
          <a:xfrm>
            <a:off x="5718874" y="279523"/>
            <a:ext cx="6219125" cy="5847755"/>
          </a:xfrm>
          <a:prstGeom prst="rect">
            <a:avLst/>
          </a:prstGeom>
          <a:noFill/>
        </p:spPr>
        <p:txBody>
          <a:bodyPr wrap="square" rtlCol="0">
            <a:spAutoFit/>
          </a:bodyPr>
          <a:lstStyle/>
          <a:p>
            <a:r>
              <a:rPr lang="en-GB" sz="2200" dirty="0"/>
              <a:t>See </a:t>
            </a:r>
            <a:r>
              <a:rPr lang="en-GB" sz="2200" dirty="0" err="1"/>
              <a:t>lähenemisviis</a:t>
            </a:r>
            <a:r>
              <a:rPr lang="en-GB" sz="2200" dirty="0"/>
              <a:t> </a:t>
            </a:r>
            <a:r>
              <a:rPr lang="en-GB" sz="2200" dirty="0" err="1"/>
              <a:t>tõmbas</a:t>
            </a:r>
            <a:r>
              <a:rPr lang="en-GB" sz="2200" dirty="0"/>
              <a:t> </a:t>
            </a:r>
            <a:r>
              <a:rPr lang="en-GB" sz="2200" dirty="0" err="1"/>
              <a:t>ligi</a:t>
            </a:r>
            <a:r>
              <a:rPr lang="en-GB" sz="2200" dirty="0"/>
              <a:t> </a:t>
            </a:r>
            <a:r>
              <a:rPr lang="en-GB" sz="2200" dirty="0" err="1"/>
              <a:t>kümneid</a:t>
            </a:r>
            <a:r>
              <a:rPr lang="en-GB" sz="2200" dirty="0"/>
              <a:t> </a:t>
            </a:r>
            <a:r>
              <a:rPr lang="en-GB" sz="2200" dirty="0" err="1"/>
              <a:t>tuhandeid</a:t>
            </a:r>
            <a:r>
              <a:rPr lang="en-GB" sz="2200" dirty="0"/>
              <a:t> </a:t>
            </a:r>
            <a:r>
              <a:rPr lang="en-GB" sz="2200" dirty="0" err="1"/>
              <a:t>järgijaid</a:t>
            </a:r>
            <a:r>
              <a:rPr lang="en-GB" sz="2200" dirty="0"/>
              <a:t>, </a:t>
            </a:r>
            <a:r>
              <a:rPr lang="en-GB" sz="2200" dirty="0" err="1"/>
              <a:t>kes</a:t>
            </a:r>
            <a:r>
              <a:rPr lang="en-GB" sz="2200" dirty="0"/>
              <a:t> </a:t>
            </a:r>
            <a:r>
              <a:rPr lang="en-GB" sz="2200" dirty="0" err="1"/>
              <a:t>osalesid</a:t>
            </a:r>
            <a:r>
              <a:rPr lang="en-GB" sz="2200" dirty="0"/>
              <a:t> </a:t>
            </a:r>
            <a:r>
              <a:rPr lang="en-GB" sz="2200" dirty="0" err="1"/>
              <a:t>poliitilise</a:t>
            </a:r>
            <a:r>
              <a:rPr lang="en-GB" sz="2200" dirty="0"/>
              <a:t> </a:t>
            </a:r>
            <a:r>
              <a:rPr lang="en-GB" sz="2200" dirty="0" err="1"/>
              <a:t>tegevuse</a:t>
            </a:r>
            <a:r>
              <a:rPr lang="en-GB" sz="2200" dirty="0"/>
              <a:t> </a:t>
            </a:r>
            <a:r>
              <a:rPr lang="en-GB" sz="2200" dirty="0" err="1"/>
              <a:t>platvormil</a:t>
            </a:r>
            <a:r>
              <a:rPr lang="en-GB" sz="2200" dirty="0"/>
              <a:t>.</a:t>
            </a:r>
            <a:endParaRPr lang="et-EE" sz="2200" dirty="0"/>
          </a:p>
          <a:p>
            <a:endParaRPr lang="sr-Latn-CS" sz="2200" dirty="0"/>
          </a:p>
          <a:p>
            <a:r>
              <a:rPr lang="en-GB" sz="2200" dirty="0" err="1"/>
              <a:t>Nagu</a:t>
            </a:r>
            <a:r>
              <a:rPr lang="en-GB" sz="2200" dirty="0"/>
              <a:t> Jelena </a:t>
            </a:r>
            <a:r>
              <a:rPr lang="en-GB" sz="2200" dirty="0" err="1"/>
              <a:t>Spremo</a:t>
            </a:r>
            <a:r>
              <a:rPr lang="en-GB" sz="2200" dirty="0"/>
              <a:t> </a:t>
            </a:r>
            <a:r>
              <a:rPr lang="en-GB" sz="2200" dirty="0" err="1"/>
              <a:t>järeldab</a:t>
            </a:r>
            <a:r>
              <a:rPr lang="en-GB" sz="2200" dirty="0"/>
              <a:t>: "</a:t>
            </a:r>
            <a:r>
              <a:rPr lang="en-GB" sz="2200" dirty="0" err="1"/>
              <a:t>Sotsiaalmeedia</a:t>
            </a:r>
            <a:r>
              <a:rPr lang="en-GB" sz="2200" dirty="0"/>
              <a:t> </a:t>
            </a:r>
            <a:r>
              <a:rPr lang="et-EE" sz="2200" dirty="0"/>
              <a:t>vahendusel</a:t>
            </a:r>
            <a:r>
              <a:rPr lang="en-GB" sz="2200" dirty="0"/>
              <a:t> </a:t>
            </a:r>
            <a:r>
              <a:rPr lang="en-GB" sz="2200" dirty="0" err="1"/>
              <a:t>toimuv</a:t>
            </a:r>
            <a:r>
              <a:rPr lang="en-GB" sz="2200" dirty="0"/>
              <a:t> </a:t>
            </a:r>
            <a:r>
              <a:rPr lang="en-GB" sz="2200" dirty="0" err="1"/>
              <a:t>aktivism</a:t>
            </a:r>
            <a:r>
              <a:rPr lang="en-GB" sz="2200" dirty="0"/>
              <a:t> </a:t>
            </a:r>
            <a:r>
              <a:rPr lang="en-GB" sz="2200" dirty="0" err="1"/>
              <a:t>osutus</a:t>
            </a:r>
            <a:r>
              <a:rPr lang="en-GB" sz="2200" dirty="0"/>
              <a:t> </a:t>
            </a:r>
            <a:r>
              <a:rPr lang="en-GB" sz="2200" dirty="0" err="1"/>
              <a:t>vaieldamatult</a:t>
            </a:r>
            <a:r>
              <a:rPr lang="en-GB" sz="2200" dirty="0"/>
              <a:t> </a:t>
            </a:r>
            <a:r>
              <a:rPr lang="en-GB" sz="2200" dirty="0" err="1"/>
              <a:t>üheks</a:t>
            </a:r>
            <a:r>
              <a:rPr lang="en-GB" sz="2200" dirty="0"/>
              <a:t> </a:t>
            </a:r>
            <a:r>
              <a:rPr lang="en-GB" sz="2200" dirty="0" err="1"/>
              <a:t>parimaks</a:t>
            </a:r>
            <a:r>
              <a:rPr lang="en-GB" sz="2200" dirty="0"/>
              <a:t> </a:t>
            </a:r>
            <a:r>
              <a:rPr lang="en-GB" sz="2200" dirty="0" err="1"/>
              <a:t>uueks</a:t>
            </a:r>
            <a:r>
              <a:rPr lang="en-GB" sz="2200" dirty="0"/>
              <a:t> </a:t>
            </a:r>
            <a:r>
              <a:rPr lang="en-GB" sz="2200" dirty="0" err="1"/>
              <a:t>viisiks</a:t>
            </a:r>
            <a:r>
              <a:rPr lang="en-GB" sz="2200" dirty="0"/>
              <a:t> </a:t>
            </a:r>
            <a:r>
              <a:rPr lang="en-GB" sz="2200" dirty="0" err="1"/>
              <a:t>sõnavabaduse</a:t>
            </a:r>
            <a:r>
              <a:rPr lang="en-GB" sz="2200" dirty="0"/>
              <a:t>, </a:t>
            </a:r>
            <a:r>
              <a:rPr lang="en-GB" sz="2200" dirty="0" err="1"/>
              <a:t>demokraati</a:t>
            </a:r>
            <a:r>
              <a:rPr lang="et-EE" sz="2200" dirty="0"/>
              <a:t>a ja</a:t>
            </a:r>
            <a:r>
              <a:rPr lang="en-GB" sz="2200" dirty="0"/>
              <a:t> </a:t>
            </a:r>
            <a:r>
              <a:rPr lang="en-GB" sz="2200" dirty="0" err="1"/>
              <a:t>inimõiguste</a:t>
            </a:r>
            <a:r>
              <a:rPr lang="en-GB" sz="2200" dirty="0"/>
              <a:t> </a:t>
            </a:r>
            <a:r>
              <a:rPr lang="et-EE" sz="2200" dirty="0"/>
              <a:t>eest võitlemisel</a:t>
            </a:r>
            <a:r>
              <a:rPr lang="en-GB" sz="2200" dirty="0"/>
              <a:t>. </a:t>
            </a:r>
            <a:r>
              <a:rPr lang="en-GB" sz="2200" dirty="0" err="1"/>
              <a:t>Kuid</a:t>
            </a:r>
            <a:r>
              <a:rPr lang="en-GB" sz="2200" dirty="0"/>
              <a:t> </a:t>
            </a:r>
            <a:r>
              <a:rPr lang="en-GB" sz="2200" dirty="0" err="1"/>
              <a:t>teisest</a:t>
            </a:r>
            <a:r>
              <a:rPr lang="en-GB" sz="2200" dirty="0"/>
              <a:t> </a:t>
            </a:r>
            <a:r>
              <a:rPr lang="en-GB" sz="2200" dirty="0" err="1"/>
              <a:t>küljest</a:t>
            </a:r>
            <a:r>
              <a:rPr lang="en-GB" sz="2200" dirty="0"/>
              <a:t> on </a:t>
            </a:r>
            <a:r>
              <a:rPr lang="et-EE" sz="2200" dirty="0"/>
              <a:t>kerkinud</a:t>
            </a:r>
            <a:r>
              <a:rPr lang="en-GB" sz="2200" dirty="0"/>
              <a:t> </a:t>
            </a:r>
            <a:r>
              <a:rPr lang="en-GB" sz="2200" dirty="0" err="1"/>
              <a:t>väga</a:t>
            </a:r>
            <a:r>
              <a:rPr lang="en-GB" sz="2200" dirty="0"/>
              <a:t> </a:t>
            </a:r>
            <a:r>
              <a:rPr lang="en-GB" sz="2200" dirty="0" err="1"/>
              <a:t>olulised</a:t>
            </a:r>
            <a:r>
              <a:rPr lang="en-GB" sz="2200" dirty="0"/>
              <a:t> </a:t>
            </a:r>
            <a:r>
              <a:rPr lang="en-GB" sz="2200" dirty="0" err="1"/>
              <a:t>küsimused</a:t>
            </a:r>
            <a:r>
              <a:rPr lang="en-GB" sz="2200" dirty="0"/>
              <a:t> </a:t>
            </a:r>
            <a:r>
              <a:rPr lang="en-GB" sz="2200" dirty="0" err="1"/>
              <a:t>sotsiaalmeedia</a:t>
            </a:r>
            <a:r>
              <a:rPr lang="et-EE" sz="2200" dirty="0"/>
              <a:t>,</a:t>
            </a:r>
            <a:r>
              <a:rPr lang="en-GB" sz="2200" dirty="0"/>
              <a:t> </a:t>
            </a:r>
            <a:r>
              <a:rPr lang="en-GB" sz="2200" dirty="0" err="1"/>
              <a:t>kui</a:t>
            </a:r>
            <a:r>
              <a:rPr lang="en-GB" sz="2200" dirty="0"/>
              <a:t> </a:t>
            </a:r>
            <a:r>
              <a:rPr lang="en-GB" sz="2200" dirty="0" err="1"/>
              <a:t>pikaajalise</a:t>
            </a:r>
            <a:r>
              <a:rPr lang="en-GB" sz="2200" dirty="0"/>
              <a:t> </a:t>
            </a:r>
            <a:r>
              <a:rPr lang="en-GB" sz="2200" dirty="0" err="1"/>
              <a:t>lahenduse</a:t>
            </a:r>
            <a:r>
              <a:rPr lang="et-EE" sz="2200" dirty="0"/>
              <a:t>,</a:t>
            </a:r>
            <a:r>
              <a:rPr lang="en-GB" sz="2200" dirty="0"/>
              <a:t> </a:t>
            </a:r>
            <a:r>
              <a:rPr lang="en-GB" sz="2200" dirty="0" err="1"/>
              <a:t>kasutamise</a:t>
            </a:r>
            <a:r>
              <a:rPr lang="en-GB" sz="2200" dirty="0"/>
              <a:t> </a:t>
            </a:r>
            <a:r>
              <a:rPr lang="en-GB" sz="2200" dirty="0" err="1"/>
              <a:t>kohta</a:t>
            </a:r>
            <a:r>
              <a:rPr lang="en-GB" sz="2200" dirty="0"/>
              <a:t>. Kas </a:t>
            </a:r>
            <a:r>
              <a:rPr lang="en-GB" sz="2200" dirty="0" err="1"/>
              <a:t>klikkidest</a:t>
            </a:r>
            <a:r>
              <a:rPr lang="en-GB" sz="2200" dirty="0"/>
              <a:t>, </a:t>
            </a:r>
            <a:r>
              <a:rPr lang="en-GB" sz="2200" dirty="0" err="1"/>
              <a:t>jagamistest</a:t>
            </a:r>
            <a:r>
              <a:rPr lang="en-GB" sz="2200" dirty="0"/>
              <a:t> </a:t>
            </a:r>
            <a:r>
              <a:rPr lang="en-GB" sz="2200" dirty="0" err="1"/>
              <a:t>ja</a:t>
            </a:r>
            <a:r>
              <a:rPr lang="en-GB" sz="2200" dirty="0"/>
              <a:t> </a:t>
            </a:r>
            <a:r>
              <a:rPr lang="en-GB" sz="2200" dirty="0" err="1"/>
              <a:t>meeldimistest</a:t>
            </a:r>
            <a:r>
              <a:rPr lang="en-GB" sz="2200" dirty="0"/>
              <a:t> </a:t>
            </a:r>
            <a:r>
              <a:rPr lang="en-GB" sz="2200" dirty="0" err="1"/>
              <a:t>piisab</a:t>
            </a:r>
            <a:r>
              <a:rPr lang="en-GB" sz="2200" dirty="0"/>
              <a:t> </a:t>
            </a:r>
            <a:r>
              <a:rPr lang="en-GB" sz="2200" dirty="0" err="1"/>
              <a:t>maailma</a:t>
            </a:r>
            <a:r>
              <a:rPr lang="en-GB" sz="2200" dirty="0"/>
              <a:t> </a:t>
            </a:r>
            <a:r>
              <a:rPr lang="en-GB" sz="2200" dirty="0" err="1"/>
              <a:t>muutmiseks</a:t>
            </a:r>
            <a:r>
              <a:rPr lang="en-GB" sz="2200" dirty="0"/>
              <a:t> </a:t>
            </a:r>
            <a:r>
              <a:rPr lang="en-GB" sz="2200" dirty="0" err="1"/>
              <a:t>või</a:t>
            </a:r>
            <a:r>
              <a:rPr lang="en-GB" sz="2200" dirty="0"/>
              <a:t> on </a:t>
            </a:r>
            <a:r>
              <a:rPr lang="en-GB" sz="2200" dirty="0" err="1"/>
              <a:t>vaja</a:t>
            </a:r>
            <a:r>
              <a:rPr lang="en-GB" sz="2200" dirty="0"/>
              <a:t> </a:t>
            </a:r>
            <a:r>
              <a:rPr lang="en-GB" sz="2200" dirty="0" err="1"/>
              <a:t>rohkem</a:t>
            </a:r>
            <a:r>
              <a:rPr lang="en-GB" sz="2200" dirty="0"/>
              <a:t> </a:t>
            </a:r>
            <a:r>
              <a:rPr lang="en-GB" sz="2200" dirty="0" err="1"/>
              <a:t>sekkuda</a:t>
            </a:r>
            <a:r>
              <a:rPr lang="en-GB" sz="2200" dirty="0"/>
              <a:t> </a:t>
            </a:r>
            <a:r>
              <a:rPr lang="en-GB" sz="2200" dirty="0" err="1"/>
              <a:t>meie</a:t>
            </a:r>
            <a:r>
              <a:rPr lang="en-GB" sz="2200" dirty="0"/>
              <a:t> </a:t>
            </a:r>
            <a:r>
              <a:rPr lang="en-GB" sz="2200" dirty="0" err="1"/>
              <a:t>poliitilisse</a:t>
            </a:r>
            <a:r>
              <a:rPr lang="en-GB" sz="2200" dirty="0"/>
              <a:t> </a:t>
            </a:r>
            <a:r>
              <a:rPr lang="en-GB" sz="2200" dirty="0" err="1"/>
              <a:t>reaalsusesse</a:t>
            </a:r>
            <a:r>
              <a:rPr lang="et-EE" sz="2200" dirty="0"/>
              <a:t>?</a:t>
            </a:r>
            <a:r>
              <a:rPr lang="en-GB" sz="2200" dirty="0"/>
              <a:t> </a:t>
            </a:r>
            <a:r>
              <a:rPr lang="et-EE" sz="2200" dirty="0"/>
              <a:t>Samuti</a:t>
            </a:r>
            <a:r>
              <a:rPr lang="en-GB" sz="2200" dirty="0"/>
              <a:t> on </a:t>
            </a:r>
            <a:r>
              <a:rPr lang="en-GB" sz="2200" dirty="0" err="1"/>
              <a:t>selline</a:t>
            </a:r>
            <a:r>
              <a:rPr lang="en-GB" sz="2200" dirty="0"/>
              <a:t> </a:t>
            </a:r>
            <a:r>
              <a:rPr lang="en-GB" sz="2200" dirty="0" err="1"/>
              <a:t>lähenemine</a:t>
            </a:r>
            <a:r>
              <a:rPr lang="en-GB" sz="2200" dirty="0"/>
              <a:t> </a:t>
            </a:r>
            <a:r>
              <a:rPr lang="en-GB" sz="2200" dirty="0" err="1"/>
              <a:t>väga</a:t>
            </a:r>
            <a:r>
              <a:rPr lang="en-GB" sz="2200" dirty="0"/>
              <a:t> </a:t>
            </a:r>
            <a:r>
              <a:rPr lang="en-GB" sz="2200" dirty="0" err="1"/>
              <a:t>tundlik</a:t>
            </a:r>
            <a:r>
              <a:rPr lang="en-GB" sz="2200" dirty="0"/>
              <a:t> </a:t>
            </a:r>
            <a:r>
              <a:rPr lang="en-GB" sz="2200" dirty="0" err="1"/>
              <a:t>ja</a:t>
            </a:r>
            <a:r>
              <a:rPr lang="en-GB" sz="2200" dirty="0"/>
              <a:t> me </a:t>
            </a:r>
            <a:r>
              <a:rPr lang="en-GB" sz="2200" dirty="0" err="1"/>
              <a:t>saime</a:t>
            </a:r>
            <a:r>
              <a:rPr lang="en-GB" sz="2200" dirty="0"/>
              <a:t> </a:t>
            </a:r>
            <a:r>
              <a:rPr lang="et-EE" sz="2200" dirty="0"/>
              <a:t>seda näha </a:t>
            </a:r>
            <a:r>
              <a:rPr lang="en-GB" sz="2200" dirty="0" err="1"/>
              <a:t>Egiptuse</a:t>
            </a:r>
            <a:r>
              <a:rPr lang="en-GB" sz="2200" dirty="0"/>
              <a:t> </a:t>
            </a:r>
            <a:r>
              <a:rPr lang="en-GB" sz="2200" dirty="0" err="1"/>
              <a:t>ja</a:t>
            </a:r>
            <a:r>
              <a:rPr lang="en-GB" sz="2200" dirty="0"/>
              <a:t> </a:t>
            </a:r>
            <a:r>
              <a:rPr lang="en-GB" sz="2200" dirty="0" err="1"/>
              <a:t>Tuneesia</a:t>
            </a:r>
            <a:r>
              <a:rPr lang="en-GB" sz="2200" dirty="0"/>
              <a:t> </a:t>
            </a:r>
            <a:r>
              <a:rPr lang="en-GB" sz="2200" dirty="0" err="1"/>
              <a:t>juhtumite</a:t>
            </a:r>
            <a:r>
              <a:rPr lang="en-GB" sz="2200" dirty="0"/>
              <a:t> </a:t>
            </a:r>
            <a:r>
              <a:rPr lang="en-GB" sz="2200" dirty="0" err="1"/>
              <a:t>puhul</a:t>
            </a:r>
            <a:r>
              <a:rPr lang="en-GB" sz="2200" dirty="0"/>
              <a:t>. </a:t>
            </a:r>
            <a:r>
              <a:rPr lang="en-GB" sz="2200" dirty="0" err="1"/>
              <a:t>Aeg</a:t>
            </a:r>
            <a:r>
              <a:rPr lang="en-GB" sz="2200" dirty="0"/>
              <a:t> </a:t>
            </a:r>
            <a:r>
              <a:rPr lang="en-GB" sz="2200" dirty="0" err="1"/>
              <a:t>annab</a:t>
            </a:r>
            <a:r>
              <a:rPr lang="en-GB" sz="2200" dirty="0"/>
              <a:t> </a:t>
            </a:r>
            <a:r>
              <a:rPr lang="en-GB" sz="2200" dirty="0" err="1"/>
              <a:t>vastused</a:t>
            </a:r>
            <a:r>
              <a:rPr lang="en-GB" sz="2200" dirty="0"/>
              <a:t>, </a:t>
            </a:r>
            <a:r>
              <a:rPr lang="en-GB" sz="2200" dirty="0" err="1"/>
              <a:t>kuid</a:t>
            </a:r>
            <a:r>
              <a:rPr lang="en-GB" sz="2200" dirty="0"/>
              <a:t> </a:t>
            </a:r>
            <a:r>
              <a:rPr lang="en-GB" sz="2200" dirty="0" err="1"/>
              <a:t>praegu</a:t>
            </a:r>
            <a:r>
              <a:rPr lang="en-GB" sz="2200" dirty="0"/>
              <a:t> </a:t>
            </a:r>
            <a:r>
              <a:rPr lang="en-GB" sz="2200" dirty="0" err="1"/>
              <a:t>ei</a:t>
            </a:r>
            <a:r>
              <a:rPr lang="en-GB" sz="2200" dirty="0"/>
              <a:t> </a:t>
            </a:r>
            <a:r>
              <a:rPr lang="en-GB" sz="2200" dirty="0" err="1"/>
              <a:t>saa</a:t>
            </a:r>
            <a:r>
              <a:rPr lang="en-GB" sz="2200" dirty="0"/>
              <a:t> me </a:t>
            </a:r>
            <a:r>
              <a:rPr lang="en-GB" sz="2200" dirty="0" err="1"/>
              <a:t>selle</a:t>
            </a:r>
            <a:r>
              <a:rPr lang="en-GB" sz="2200" dirty="0"/>
              <a:t> </a:t>
            </a:r>
            <a:r>
              <a:rPr lang="en-GB" sz="2200" dirty="0" err="1"/>
              <a:t>jõudu</a:t>
            </a:r>
            <a:r>
              <a:rPr lang="en-GB" sz="2200" dirty="0"/>
              <a:t> </a:t>
            </a:r>
            <a:r>
              <a:rPr lang="et-EE" sz="2200" dirty="0"/>
              <a:t>kasutmata</a:t>
            </a:r>
            <a:r>
              <a:rPr lang="en-GB" sz="2200" dirty="0"/>
              <a:t> </a:t>
            </a:r>
            <a:r>
              <a:rPr lang="en-GB" sz="2200" dirty="0" err="1"/>
              <a:t>jätta</a:t>
            </a:r>
            <a:r>
              <a:rPr lang="en-GB" sz="2200" dirty="0"/>
              <a:t>."</a:t>
            </a:r>
            <a:endParaRPr lang="en-US" sz="2200" dirty="0"/>
          </a:p>
          <a:p>
            <a:endParaRPr lang="en-US" sz="2200" dirty="0"/>
          </a:p>
        </p:txBody>
      </p:sp>
    </p:spTree>
    <p:extLst>
      <p:ext uri="{BB962C8B-B14F-4D97-AF65-F5344CB8AC3E}">
        <p14:creationId xmlns:p14="http://schemas.microsoft.com/office/powerpoint/2010/main" val="1342689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73B993B36024B41BA50CC353296608E" ma:contentTypeVersion="11" ma:contentTypeDescription="Create a new document." ma:contentTypeScope="" ma:versionID="a8757e17485dec7730cabb44351918f8">
  <xsd:schema xmlns:xsd="http://www.w3.org/2001/XMLSchema" xmlns:xs="http://www.w3.org/2001/XMLSchema" xmlns:p="http://schemas.microsoft.com/office/2006/metadata/properties" xmlns:ns3="e8919d45-6766-4db9-9d0e-c6afd7a44b4b" targetNamespace="http://schemas.microsoft.com/office/2006/metadata/properties" ma:root="true" ma:fieldsID="c3da638c0b73e3bc62f9df99caeabd29" ns3:_="">
    <xsd:import namespace="e8919d45-6766-4db9-9d0e-c6afd7a44b4b"/>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919d45-6766-4db9-9d0e-c6afd7a44b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dexed="true" ma:internalName="MediaServiceLocation" ma:readOnly="true">
      <xsd:simpleType>
        <xsd:restriction base="dms:Text"/>
      </xsd:simpleType>
    </xsd:element>
    <xsd:element name="_activity" ma:index="18"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e8919d45-6766-4db9-9d0e-c6afd7a44b4b" xsi:nil="true"/>
  </documentManagement>
</p:properties>
</file>

<file path=customXml/itemProps1.xml><?xml version="1.0" encoding="utf-8"?>
<ds:datastoreItem xmlns:ds="http://schemas.openxmlformats.org/officeDocument/2006/customXml" ds:itemID="{107521A0-BB25-4BF2-A812-60839EF7703C}">
  <ds:schemaRefs>
    <ds:schemaRef ds:uri="http://schemas.microsoft.com/sharepoint/v3/contenttype/forms"/>
  </ds:schemaRefs>
</ds:datastoreItem>
</file>

<file path=customXml/itemProps2.xml><?xml version="1.0" encoding="utf-8"?>
<ds:datastoreItem xmlns:ds="http://schemas.openxmlformats.org/officeDocument/2006/customXml" ds:itemID="{F01F5712-0639-432A-8E5A-60704D65E4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919d45-6766-4db9-9d0e-c6afd7a44b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2623506-B811-4DE0-B38D-83345ECDC1EC}">
  <ds:schemaRefs>
    <ds:schemaRef ds:uri="http://purl.org/dc/terms/"/>
    <ds:schemaRef ds:uri="http://purl.org/dc/elements/1.1/"/>
    <ds:schemaRef ds:uri="http://schemas.microsoft.com/office/2006/metadata/properties"/>
    <ds:schemaRef ds:uri="http://www.w3.org/XML/1998/namespace"/>
    <ds:schemaRef ds:uri="http://schemas.microsoft.com/office/2006/documentManagement/types"/>
    <ds:schemaRef ds:uri="e8919d45-6766-4db9-9d0e-c6afd7a44b4b"/>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151</TotalTime>
  <Words>812</Words>
  <Application>Microsoft Office PowerPoint</Application>
  <PresentationFormat>Widescreen</PresentationFormat>
  <Paragraphs>69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Saša</dc:creator>
  <cp:lastModifiedBy>Anton Arvik</cp:lastModifiedBy>
  <cp:revision>26</cp:revision>
  <dcterms:created xsi:type="dcterms:W3CDTF">2021-03-28T07:03:04Z</dcterms:created>
  <dcterms:modified xsi:type="dcterms:W3CDTF">2023-12-30T17:32:32Z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0x010100473B993B36024B41BA50CC353296608E</vt:lpwstr>
  </property>
</Properties>
</file>