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 id="275" r:id="rId6"/>
    <p:sldId id="313" r:id="rId7"/>
    <p:sldId id="311" r:id="rId8"/>
    <p:sldId id="300" r:id="rId9"/>
    <p:sldId id="291"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6F15528-21DE-4FAA-801E-634DDDAF4B2B}"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12/30/2023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1D8BD707-D9CF-40AE-B4C6-C98DA3205C09}" type="datetimeFigureOut">
              <a:rPr lang="en-US" smtClean="0"/>
              <a:pPr/>
              <a:t>12/30/2023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6F15528-21DE-4FAA-801E-634DDDAF4B2B}"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www.istinomer.rs/pregled_ocena/pstr,10/strana,1/" TargetMode="External"/><Relationship Id="rId3" Type="http://schemas.openxmlformats.org/officeDocument/2006/relationships/hyperlink" Target="https://academicguides.waldenu.edu/library/fakenews/examples" TargetMode="External"/><Relationship Id="rId7" Type="http://schemas.openxmlformats.org/officeDocument/2006/relationships/hyperlink" Target="https://www.raskrikavanje.rs/" TargetMode="External"/><Relationship Id="rId2" Type="http://schemas.openxmlformats.org/officeDocument/2006/relationships/hyperlink" Target="https://en.wikipedia.org/wiki/List_of_fake_news_websites" TargetMode="External"/><Relationship Id="rId1" Type="http://schemas.openxmlformats.org/officeDocument/2006/relationships/slideLayout" Target="../slideLayouts/slideLayout2.xml"/><Relationship Id="rId6" Type="http://schemas.openxmlformats.org/officeDocument/2006/relationships/hyperlink" Target="https://raskrinkavanje.ba/" TargetMode="External"/><Relationship Id="rId5" Type="http://schemas.openxmlformats.org/officeDocument/2006/relationships/hyperlink" Target="https://library.bridgew.edu/c.php?g=590539&amp;p=4086409" TargetMode="External"/><Relationship Id="rId4" Type="http://schemas.openxmlformats.org/officeDocument/2006/relationships/hyperlink" Target="https://www.cjr.org/fake-bet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971800"/>
            <a:ext cx="7315200" cy="1219201"/>
          </a:xfrm>
        </p:spPr>
        <p:txBody>
          <a:bodyPr>
            <a:noAutofit/>
          </a:bodyPr>
          <a:lstStyle/>
          <a:p>
            <a:br>
              <a:rPr lang="sr-Latn-CS" sz="3200" dirty="0"/>
            </a:br>
            <a:r>
              <a:rPr lang="sr-Latn-CS" sz="3200" dirty="0"/>
              <a:t>(</a:t>
            </a:r>
            <a:r>
              <a:rPr lang="et-EE" sz="3200" dirty="0"/>
              <a:t>Valeuudised</a:t>
            </a:r>
            <a:r>
              <a:rPr lang="sr-Latn-CS" sz="3200" dirty="0"/>
              <a:t>) </a:t>
            </a:r>
            <a:endParaRPr lang="en-US" sz="3200" dirty="0"/>
          </a:p>
        </p:txBody>
      </p:sp>
      <p:pic>
        <p:nvPicPr>
          <p:cNvPr id="1026" name="Picture 2" descr="Corruption, Deceit, Deception, Euphemism, Fake 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152400"/>
            <a:ext cx="5407025" cy="29457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50467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a:t>Valeuudised</a:t>
            </a:r>
            <a:endParaRPr lang="en-US" dirty="0"/>
          </a:p>
        </p:txBody>
      </p:sp>
      <p:sp>
        <p:nvSpPr>
          <p:cNvPr id="3" name="Rectangle 2"/>
          <p:cNvSpPr/>
          <p:nvPr/>
        </p:nvSpPr>
        <p:spPr>
          <a:xfrm>
            <a:off x="213064" y="1752600"/>
            <a:ext cx="5578136" cy="5078313"/>
          </a:xfrm>
          <a:prstGeom prst="rect">
            <a:avLst/>
          </a:prstGeom>
        </p:spPr>
        <p:txBody>
          <a:bodyPr wrap="square">
            <a:spAutoFit/>
          </a:bodyPr>
          <a:lstStyle/>
          <a:p>
            <a:pPr fontAlgn="t"/>
            <a:r>
              <a:rPr lang="en-US" b="1" dirty="0">
                <a:solidFill>
                  <a:srgbClr val="333333"/>
                </a:solidFill>
                <a:latin typeface="Arial" panose="020B0604020202020204" pitchFamily="34" charset="0"/>
              </a:rPr>
              <a:t>"</a:t>
            </a:r>
            <a:r>
              <a:rPr lang="en-US" b="1" dirty="0" err="1">
                <a:solidFill>
                  <a:srgbClr val="333333"/>
                </a:solidFill>
                <a:latin typeface="Arial" panose="020B0604020202020204" pitchFamily="34" charset="0"/>
              </a:rPr>
              <a:t>Valeuudised</a:t>
            </a:r>
            <a:r>
              <a:rPr lang="en-US" b="1" dirty="0">
                <a:solidFill>
                  <a:srgbClr val="333333"/>
                </a:solidFill>
                <a:latin typeface="Arial" panose="020B0604020202020204" pitchFamily="34" charset="0"/>
              </a:rPr>
              <a:t>" on </a:t>
            </a:r>
            <a:r>
              <a:rPr lang="en-US" b="1" dirty="0" err="1">
                <a:solidFill>
                  <a:srgbClr val="333333"/>
                </a:solidFill>
                <a:latin typeface="Arial" panose="020B0604020202020204" pitchFamily="34" charset="0"/>
              </a:rPr>
              <a:t>uudislood</a:t>
            </a:r>
            <a:r>
              <a:rPr lang="en-US" b="1" dirty="0">
                <a:solidFill>
                  <a:srgbClr val="333333"/>
                </a:solidFill>
                <a:latin typeface="Arial" panose="020B0604020202020204" pitchFamily="34" charset="0"/>
              </a:rPr>
              <a:t>, mis on </a:t>
            </a:r>
            <a:r>
              <a:rPr lang="en-US" b="1" dirty="0" err="1">
                <a:solidFill>
                  <a:srgbClr val="333333"/>
                </a:solidFill>
                <a:latin typeface="Arial" panose="020B0604020202020204" pitchFamily="34" charset="0"/>
              </a:rPr>
              <a:t>valed</a:t>
            </a:r>
            <a:r>
              <a:rPr lang="en-US" b="1" dirty="0">
                <a:solidFill>
                  <a:srgbClr val="333333"/>
                </a:solidFill>
                <a:latin typeface="Arial" panose="020B0604020202020204" pitchFamily="34" charset="0"/>
              </a:rPr>
              <a:t>: </a:t>
            </a:r>
            <a:r>
              <a:rPr lang="en-US" b="1" dirty="0" err="1">
                <a:solidFill>
                  <a:srgbClr val="333333"/>
                </a:solidFill>
                <a:latin typeface="Arial" panose="020B0604020202020204" pitchFamily="34" charset="0"/>
              </a:rPr>
              <a:t>lugu</a:t>
            </a:r>
            <a:r>
              <a:rPr lang="en-US" b="1" dirty="0">
                <a:solidFill>
                  <a:srgbClr val="333333"/>
                </a:solidFill>
                <a:latin typeface="Arial" panose="020B0604020202020204" pitchFamily="34" charset="0"/>
              </a:rPr>
              <a:t> </a:t>
            </a:r>
            <a:r>
              <a:rPr lang="en-US" b="1" dirty="0" err="1">
                <a:solidFill>
                  <a:srgbClr val="333333"/>
                </a:solidFill>
                <a:latin typeface="Arial" panose="020B0604020202020204" pitchFamily="34" charset="0"/>
              </a:rPr>
              <a:t>ise</a:t>
            </a:r>
            <a:r>
              <a:rPr lang="en-US" b="1" dirty="0">
                <a:solidFill>
                  <a:srgbClr val="333333"/>
                </a:solidFill>
                <a:latin typeface="Arial" panose="020B0604020202020204" pitchFamily="34" charset="0"/>
              </a:rPr>
              <a:t> on </a:t>
            </a:r>
            <a:r>
              <a:rPr lang="en-US" b="1" dirty="0" err="1">
                <a:solidFill>
                  <a:srgbClr val="333333"/>
                </a:solidFill>
                <a:latin typeface="Arial" panose="020B0604020202020204" pitchFamily="34" charset="0"/>
              </a:rPr>
              <a:t>fabritseeritud</a:t>
            </a:r>
            <a:r>
              <a:rPr lang="en-US" b="1" dirty="0">
                <a:solidFill>
                  <a:srgbClr val="333333"/>
                </a:solidFill>
                <a:latin typeface="Arial" panose="020B0604020202020204" pitchFamily="34" charset="0"/>
              </a:rPr>
              <a:t>, </a:t>
            </a:r>
            <a:r>
              <a:rPr lang="en-US" b="1" dirty="0" err="1">
                <a:solidFill>
                  <a:srgbClr val="333333"/>
                </a:solidFill>
                <a:latin typeface="Arial" panose="020B0604020202020204" pitchFamily="34" charset="0"/>
              </a:rPr>
              <a:t>ilma</a:t>
            </a:r>
            <a:r>
              <a:rPr lang="en-US" b="1" dirty="0">
                <a:solidFill>
                  <a:srgbClr val="333333"/>
                </a:solidFill>
                <a:latin typeface="Arial" panose="020B0604020202020204" pitchFamily="34" charset="0"/>
              </a:rPr>
              <a:t> </a:t>
            </a:r>
            <a:r>
              <a:rPr lang="en-US" b="1" dirty="0" err="1">
                <a:solidFill>
                  <a:srgbClr val="333333"/>
                </a:solidFill>
                <a:latin typeface="Arial" panose="020B0604020202020204" pitchFamily="34" charset="0"/>
              </a:rPr>
              <a:t>kontrollitavate</a:t>
            </a:r>
            <a:r>
              <a:rPr lang="en-US" b="1" dirty="0">
                <a:solidFill>
                  <a:srgbClr val="333333"/>
                </a:solidFill>
                <a:latin typeface="Arial" panose="020B0604020202020204" pitchFamily="34" charset="0"/>
              </a:rPr>
              <a:t> </a:t>
            </a:r>
            <a:r>
              <a:rPr lang="en-US" b="1" dirty="0" err="1">
                <a:solidFill>
                  <a:srgbClr val="333333"/>
                </a:solidFill>
                <a:latin typeface="Arial" panose="020B0604020202020204" pitchFamily="34" charset="0"/>
              </a:rPr>
              <a:t>faktide</a:t>
            </a:r>
            <a:r>
              <a:rPr lang="en-US" b="1" dirty="0">
                <a:solidFill>
                  <a:srgbClr val="333333"/>
                </a:solidFill>
                <a:latin typeface="Arial" panose="020B0604020202020204" pitchFamily="34" charset="0"/>
              </a:rPr>
              <a:t>, </a:t>
            </a:r>
            <a:r>
              <a:rPr lang="en-US" b="1" dirty="0" err="1">
                <a:solidFill>
                  <a:srgbClr val="333333"/>
                </a:solidFill>
                <a:latin typeface="Arial" panose="020B0604020202020204" pitchFamily="34" charset="0"/>
              </a:rPr>
              <a:t>allikate</a:t>
            </a:r>
            <a:r>
              <a:rPr lang="en-US" b="1" dirty="0">
                <a:solidFill>
                  <a:srgbClr val="333333"/>
                </a:solidFill>
                <a:latin typeface="Arial" panose="020B0604020202020204" pitchFamily="34" charset="0"/>
              </a:rPr>
              <a:t> </a:t>
            </a:r>
            <a:r>
              <a:rPr lang="en-US" b="1" dirty="0" err="1">
                <a:solidFill>
                  <a:srgbClr val="333333"/>
                </a:solidFill>
                <a:latin typeface="Arial" panose="020B0604020202020204" pitchFamily="34" charset="0"/>
              </a:rPr>
              <a:t>või</a:t>
            </a:r>
            <a:r>
              <a:rPr lang="en-US" b="1" dirty="0">
                <a:solidFill>
                  <a:srgbClr val="333333"/>
                </a:solidFill>
                <a:latin typeface="Arial" panose="020B0604020202020204" pitchFamily="34" charset="0"/>
              </a:rPr>
              <a:t> </a:t>
            </a:r>
            <a:r>
              <a:rPr lang="en-US" b="1" dirty="0" err="1">
                <a:solidFill>
                  <a:srgbClr val="333333"/>
                </a:solidFill>
                <a:latin typeface="Arial" panose="020B0604020202020204" pitchFamily="34" charset="0"/>
              </a:rPr>
              <a:t>tsitaatideta</a:t>
            </a:r>
            <a:r>
              <a:rPr lang="en-US" b="1" dirty="0">
                <a:solidFill>
                  <a:srgbClr val="333333"/>
                </a:solidFill>
                <a:latin typeface="Arial" panose="020B0604020202020204" pitchFamily="34" charset="0"/>
              </a:rPr>
              <a:t>. </a:t>
            </a:r>
            <a:endParaRPr lang="sr-Latn-CS" b="1" dirty="0">
              <a:solidFill>
                <a:srgbClr val="333333"/>
              </a:solidFill>
              <a:latin typeface="Arial" panose="020B0604020202020204" pitchFamily="34" charset="0"/>
            </a:endParaRPr>
          </a:p>
          <a:p>
            <a:pPr fontAlgn="t"/>
            <a:endParaRPr lang="sr-Latn-CS" dirty="0">
              <a:solidFill>
                <a:srgbClr val="333333"/>
              </a:solidFill>
              <a:latin typeface="Arial" panose="020B0604020202020204" pitchFamily="34" charset="0"/>
            </a:endParaRPr>
          </a:p>
          <a:p>
            <a:pPr fontAlgn="t"/>
            <a:r>
              <a:rPr lang="en-US" dirty="0" err="1">
                <a:solidFill>
                  <a:srgbClr val="333333"/>
                </a:solidFill>
                <a:latin typeface="Arial" panose="020B0604020202020204" pitchFamily="34" charset="0"/>
              </a:rPr>
              <a:t>Mõnikord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võivad</a:t>
            </a:r>
            <a:r>
              <a:rPr lang="en-US" dirty="0">
                <a:solidFill>
                  <a:srgbClr val="333333"/>
                </a:solidFill>
                <a:latin typeface="Arial" panose="020B0604020202020204" pitchFamily="34" charset="0"/>
              </a:rPr>
              <a:t> need </a:t>
            </a:r>
            <a:r>
              <a:rPr lang="en-US" dirty="0" err="1">
                <a:solidFill>
                  <a:srgbClr val="333333"/>
                </a:solidFill>
                <a:latin typeface="Arial" panose="020B0604020202020204" pitchFamily="34" charset="0"/>
              </a:rPr>
              <a:t>lood</a:t>
            </a:r>
            <a:r>
              <a:rPr lang="en-US" dirty="0">
                <a:solidFill>
                  <a:srgbClr val="333333"/>
                </a:solidFill>
                <a:latin typeface="Arial" panose="020B0604020202020204" pitchFamily="34" charset="0"/>
              </a:rPr>
              <a:t> olla propaganda, </a:t>
            </a:r>
            <a:r>
              <a:rPr lang="en-US" dirty="0" err="1">
                <a:solidFill>
                  <a:srgbClr val="333333"/>
                </a:solidFill>
                <a:latin typeface="Arial" panose="020B0604020202020204" pitchFamily="34" charset="0"/>
              </a:rPr>
              <a:t>mille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eesmärk</a:t>
            </a:r>
            <a:r>
              <a:rPr lang="en-US" dirty="0">
                <a:solidFill>
                  <a:srgbClr val="333333"/>
                </a:solidFill>
                <a:latin typeface="Arial" panose="020B0604020202020204" pitchFamily="34" charset="0"/>
              </a:rPr>
              <a:t> on </a:t>
            </a:r>
            <a:r>
              <a:rPr lang="en-US" dirty="0" err="1">
                <a:solidFill>
                  <a:srgbClr val="333333"/>
                </a:solidFill>
                <a:latin typeface="Arial" panose="020B0604020202020204" pitchFamily="34" charset="0"/>
              </a:rPr>
              <a:t>tahtlikult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lugejat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eksitada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või</a:t>
            </a:r>
            <a:r>
              <a:rPr lang="en-US" dirty="0">
                <a:solidFill>
                  <a:srgbClr val="333333"/>
                </a:solidFill>
                <a:latin typeface="Arial" panose="020B0604020202020204" pitchFamily="34" charset="0"/>
              </a:rPr>
              <a:t> need </a:t>
            </a:r>
            <a:r>
              <a:rPr lang="en-US" dirty="0" err="1">
                <a:solidFill>
                  <a:srgbClr val="333333"/>
                </a:solidFill>
                <a:latin typeface="Arial" panose="020B0604020202020204" pitchFamily="34" charset="0"/>
              </a:rPr>
              <a:t>võivad</a:t>
            </a:r>
            <a:r>
              <a:rPr lang="en-US" dirty="0">
                <a:solidFill>
                  <a:srgbClr val="333333"/>
                </a:solidFill>
                <a:latin typeface="Arial" panose="020B0604020202020204" pitchFamily="34" charset="0"/>
              </a:rPr>
              <a:t> olla </a:t>
            </a:r>
            <a:r>
              <a:rPr lang="en-US" dirty="0" err="1">
                <a:solidFill>
                  <a:srgbClr val="333333"/>
                </a:solidFill>
                <a:latin typeface="Arial" panose="020B0604020202020204" pitchFamily="34" charset="0"/>
              </a:rPr>
              <a:t>kavandatud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klõpsusöödana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ingl</a:t>
            </a:r>
            <a:r>
              <a:rPr lang="en-US" dirty="0">
                <a:solidFill>
                  <a:srgbClr val="333333"/>
                </a:solidFill>
                <a:latin typeface="Arial" panose="020B0604020202020204" pitchFamily="34" charset="0"/>
              </a:rPr>
              <a:t> clickbait), mis on </a:t>
            </a:r>
            <a:r>
              <a:rPr lang="en-US" dirty="0" err="1">
                <a:solidFill>
                  <a:srgbClr val="333333"/>
                </a:solidFill>
                <a:latin typeface="Arial" panose="020B0604020202020204" pitchFamily="34" charset="0"/>
              </a:rPr>
              <a:t>kirjutatud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rahalise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kasu</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saamiseks</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autor</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teenib</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klikkide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pealt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raha</a:t>
            </a:r>
            <a:r>
              <a:rPr lang="en-US" dirty="0">
                <a:solidFill>
                  <a:srgbClr val="333333"/>
                </a:solidFill>
                <a:latin typeface="Arial" panose="020B0604020202020204" pitchFamily="34" charset="0"/>
              </a:rPr>
              <a:t>).</a:t>
            </a:r>
            <a:endParaRPr lang="et-EE" dirty="0">
              <a:solidFill>
                <a:srgbClr val="333333"/>
              </a:solidFill>
              <a:latin typeface="Arial" panose="020B0604020202020204" pitchFamily="34" charset="0"/>
            </a:endParaRPr>
          </a:p>
          <a:p>
            <a:pPr fontAlgn="t"/>
            <a:endParaRPr lang="sr-Latn-CS" dirty="0">
              <a:solidFill>
                <a:srgbClr val="333333"/>
              </a:solidFill>
              <a:latin typeface="Arial" panose="020B0604020202020204" pitchFamily="34" charset="0"/>
            </a:endParaRPr>
          </a:p>
          <a:p>
            <a:pPr fontAlgn="t"/>
            <a:r>
              <a:rPr lang="en-US" dirty="0" err="1">
                <a:solidFill>
                  <a:srgbClr val="333333"/>
                </a:solidFill>
                <a:latin typeface="Arial" panose="020B0604020202020204" pitchFamily="34" charset="0"/>
              </a:rPr>
              <a:t>Viimastel</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aastatel</a:t>
            </a:r>
            <a:r>
              <a:rPr lang="en-US" dirty="0">
                <a:solidFill>
                  <a:srgbClr val="333333"/>
                </a:solidFill>
                <a:latin typeface="Arial" panose="020B0604020202020204" pitchFamily="34" charset="0"/>
              </a:rPr>
              <a:t> on </a:t>
            </a:r>
            <a:r>
              <a:rPr lang="en-US" dirty="0" err="1">
                <a:solidFill>
                  <a:srgbClr val="333333"/>
                </a:solidFill>
                <a:latin typeface="Arial" panose="020B0604020202020204" pitchFamily="34" charset="0"/>
              </a:rPr>
              <a:t>sotsiaalmeedia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kaudu</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hakanud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levima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valeuudised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osaliselt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seetõttu</a:t>
            </a:r>
            <a:r>
              <a:rPr lang="en-US" dirty="0">
                <a:solidFill>
                  <a:srgbClr val="333333"/>
                </a:solidFill>
                <a:latin typeface="Arial" panose="020B0604020202020204" pitchFamily="34" charset="0"/>
              </a:rPr>
              <a:t>, et </a:t>
            </a:r>
            <a:r>
              <a:rPr lang="en-US" dirty="0" err="1">
                <a:solidFill>
                  <a:srgbClr val="333333"/>
                </a:solidFill>
                <a:latin typeface="Arial" panose="020B0604020202020204" pitchFamily="34" charset="0"/>
              </a:rPr>
              <a:t>neid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saab</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internetist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väga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lihtsalt</a:t>
            </a:r>
            <a:r>
              <a:rPr lang="en-US" dirty="0">
                <a:solidFill>
                  <a:srgbClr val="333333"/>
                </a:solidFill>
                <a:latin typeface="Arial" panose="020B0604020202020204" pitchFamily="34" charset="0"/>
              </a:rPr>
              <a:t> ja </a:t>
            </a:r>
            <a:r>
              <a:rPr lang="en-US" dirty="0" err="1">
                <a:solidFill>
                  <a:srgbClr val="333333"/>
                </a:solidFill>
                <a:latin typeface="Arial" panose="020B0604020202020204" pitchFamily="34" charset="0"/>
              </a:rPr>
              <a:t>kiiresti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jagada</a:t>
            </a:r>
            <a:r>
              <a:rPr lang="en-US" dirty="0">
                <a:solidFill>
                  <a:srgbClr val="333333"/>
                </a:solidFill>
                <a:latin typeface="Arial" panose="020B0604020202020204" pitchFamily="34" charset="0"/>
              </a:rPr>
              <a:t>.</a:t>
            </a:r>
            <a:endParaRPr lang="et-EE" dirty="0">
              <a:solidFill>
                <a:srgbClr val="333333"/>
              </a:solidFill>
              <a:latin typeface="Arial" panose="020B0604020202020204" pitchFamily="34" charset="0"/>
            </a:endParaRPr>
          </a:p>
          <a:p>
            <a:pPr fontAlgn="t"/>
            <a:endParaRPr lang="en-US" dirty="0">
              <a:solidFill>
                <a:srgbClr val="333333"/>
              </a:solidFill>
              <a:latin typeface="Arial" panose="020B0604020202020204" pitchFamily="34" charset="0"/>
            </a:endParaRPr>
          </a:p>
          <a:p>
            <a:pPr fontAlgn="t"/>
            <a:r>
              <a:rPr lang="en-US" dirty="0">
                <a:solidFill>
                  <a:srgbClr val="333333"/>
                </a:solidFill>
                <a:latin typeface="Arial" panose="020B0604020202020204" pitchFamily="34" charset="0"/>
              </a:rPr>
              <a:t>"</a:t>
            </a:r>
            <a:r>
              <a:rPr lang="en-US" dirty="0" err="1">
                <a:solidFill>
                  <a:srgbClr val="333333"/>
                </a:solidFill>
                <a:latin typeface="Arial" panose="020B0604020202020204" pitchFamily="34" charset="0"/>
              </a:rPr>
              <a:t>Valeuudiste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universum</a:t>
            </a:r>
            <a:r>
              <a:rPr lang="en-US" dirty="0">
                <a:solidFill>
                  <a:srgbClr val="333333"/>
                </a:solidFill>
                <a:latin typeface="Arial" panose="020B0604020202020204" pitchFamily="34" charset="0"/>
              </a:rPr>
              <a:t> on </a:t>
            </a:r>
            <a:r>
              <a:rPr lang="en-US" dirty="0" err="1">
                <a:solidFill>
                  <a:srgbClr val="333333"/>
                </a:solidFill>
                <a:latin typeface="Arial" panose="020B0604020202020204" pitchFamily="34" charset="0"/>
              </a:rPr>
              <a:t>palju</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suurem</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kui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lihtsalt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valeuudised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Mõnes</a:t>
            </a:r>
            <a:r>
              <a:rPr lang="en-US" dirty="0">
                <a:solidFill>
                  <a:srgbClr val="333333"/>
                </a:solidFill>
                <a:latin typeface="Arial" panose="020B0604020202020204" pitchFamily="34" charset="0"/>
              </a:rPr>
              <a:t> loos </a:t>
            </a:r>
            <a:r>
              <a:rPr lang="en-US" dirty="0" err="1">
                <a:solidFill>
                  <a:srgbClr val="333333"/>
                </a:solidFill>
                <a:latin typeface="Arial" panose="020B0604020202020204" pitchFamily="34" charset="0"/>
              </a:rPr>
              <a:t>võib</a:t>
            </a:r>
            <a:r>
              <a:rPr lang="en-US" dirty="0">
                <a:solidFill>
                  <a:srgbClr val="333333"/>
                </a:solidFill>
                <a:latin typeface="Arial" panose="020B0604020202020204" pitchFamily="34" charset="0"/>
              </a:rPr>
              <a:t> olla </a:t>
            </a:r>
            <a:r>
              <a:rPr lang="en-US" dirty="0" err="1">
                <a:solidFill>
                  <a:srgbClr val="333333"/>
                </a:solidFill>
                <a:latin typeface="Arial" panose="020B0604020202020204" pitchFamily="34" charset="0"/>
              </a:rPr>
              <a:t>tõepõhi</a:t>
            </a:r>
            <a:r>
              <a:rPr lang="en-US" dirty="0">
                <a:solidFill>
                  <a:srgbClr val="333333"/>
                </a:solidFill>
                <a:latin typeface="Arial" panose="020B0604020202020204" pitchFamily="34" charset="0"/>
              </a:rPr>
              <a:t> all, </a:t>
            </a:r>
            <a:r>
              <a:rPr lang="en-US" dirty="0" err="1">
                <a:solidFill>
                  <a:srgbClr val="333333"/>
                </a:solidFill>
                <a:latin typeface="Arial" panose="020B0604020202020204" pitchFamily="34" charset="0"/>
              </a:rPr>
              <a:t>kuid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sellel</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puudub</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igasugune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kontekst</a:t>
            </a:r>
            <a:r>
              <a:rPr lang="en-US" dirty="0">
                <a:solidFill>
                  <a:srgbClr val="333333"/>
                </a:solidFill>
                <a:latin typeface="Arial" panose="020B0604020202020204" pitchFamily="34" charset="0"/>
              </a:rPr>
              <a:t>. Need </a:t>
            </a:r>
            <a:r>
              <a:rPr lang="en-US" dirty="0" err="1">
                <a:solidFill>
                  <a:srgbClr val="333333"/>
                </a:solidFill>
                <a:latin typeface="Arial" panose="020B0604020202020204" pitchFamily="34" charset="0"/>
              </a:rPr>
              <a:t>ei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pruugi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sisaldada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ühtegi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kontrollitavat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fakti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ega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allikat</a:t>
            </a:r>
            <a:r>
              <a:rPr lang="en-US" dirty="0">
                <a:solidFill>
                  <a:srgbClr val="333333"/>
                </a:solidFill>
                <a:latin typeface="Arial" panose="020B0604020202020204" pitchFamily="34" charset="0"/>
              </a:rPr>
              <a:t>. </a:t>
            </a:r>
          </a:p>
        </p:txBody>
      </p:sp>
      <p:pic>
        <p:nvPicPr>
          <p:cNvPr id="3074" name="Picture 2" descr="https://encrypted-tbn0.gstatic.com/images?q=tbn:ANd9GcRulDmLfsPukisUAndWe8IoiiCAWCHCisYOEw&amp;usqp=CA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2458262"/>
            <a:ext cx="3124200" cy="390136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0977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a:t>valeuudised</a:t>
            </a:r>
            <a:endParaRPr lang="en-US" dirty="0"/>
          </a:p>
        </p:txBody>
      </p:sp>
      <p:sp>
        <p:nvSpPr>
          <p:cNvPr id="3" name="Rectangle 2"/>
          <p:cNvSpPr/>
          <p:nvPr/>
        </p:nvSpPr>
        <p:spPr>
          <a:xfrm>
            <a:off x="213064" y="1655088"/>
            <a:ext cx="5654336" cy="5078313"/>
          </a:xfrm>
          <a:prstGeom prst="rect">
            <a:avLst/>
          </a:prstGeom>
        </p:spPr>
        <p:txBody>
          <a:bodyPr wrap="square">
            <a:spAutoFit/>
          </a:bodyPr>
          <a:lstStyle/>
          <a:p>
            <a:pPr fontAlgn="t"/>
            <a:r>
              <a:rPr lang="en-US" dirty="0" err="1">
                <a:solidFill>
                  <a:srgbClr val="333333"/>
                </a:solidFill>
                <a:latin typeface="Arial" panose="020B0604020202020204" pitchFamily="34" charset="0"/>
              </a:rPr>
              <a:t>Mõned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lood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võivad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sisaldada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põhilisi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kontrollitavaid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fakte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kuid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nende</a:t>
            </a:r>
            <a:r>
              <a:rPr lang="en-US" dirty="0">
                <a:solidFill>
                  <a:srgbClr val="333333"/>
                </a:solidFill>
                <a:latin typeface="Arial" panose="020B0604020202020204" pitchFamily="34" charset="0"/>
              </a:rPr>
              <a:t> </a:t>
            </a:r>
            <a:r>
              <a:rPr lang="et-EE" dirty="0">
                <a:solidFill>
                  <a:srgbClr val="333333"/>
                </a:solidFill>
                <a:latin typeface="Arial" panose="020B0604020202020204" pitchFamily="34" charset="0"/>
              </a:rPr>
              <a:t>lugude </a:t>
            </a:r>
            <a:r>
              <a:rPr lang="en-US" dirty="0" err="1">
                <a:solidFill>
                  <a:srgbClr val="333333"/>
                </a:solidFill>
                <a:latin typeface="Arial" panose="020B0604020202020204" pitchFamily="34" charset="0"/>
              </a:rPr>
              <a:t>sõnastuses</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kasutatakse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tahtlikult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vaenu</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õhutavat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keelt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jäetakse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välja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asjakohaseid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üksikasju</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või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esitatakse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ainult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üks</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vaatenurk</a:t>
            </a:r>
            <a:r>
              <a:rPr lang="en-US" dirty="0">
                <a:solidFill>
                  <a:srgbClr val="333333"/>
                </a:solidFill>
                <a:latin typeface="Arial" panose="020B0604020202020204" pitchFamily="34" charset="0"/>
              </a:rPr>
              <a:t>.</a:t>
            </a:r>
            <a:endParaRPr lang="et-EE" dirty="0">
              <a:solidFill>
                <a:srgbClr val="333333"/>
              </a:solidFill>
              <a:latin typeface="Arial" panose="020B0604020202020204" pitchFamily="34" charset="0"/>
            </a:endParaRPr>
          </a:p>
          <a:p>
            <a:pPr fontAlgn="t"/>
            <a:endParaRPr lang="sr-Latn-CS" dirty="0">
              <a:solidFill>
                <a:srgbClr val="333333"/>
              </a:solidFill>
              <a:latin typeface="Arial" panose="020B0604020202020204" pitchFamily="34" charset="0"/>
            </a:endParaRPr>
          </a:p>
          <a:p>
            <a:pPr fontAlgn="t"/>
            <a:r>
              <a:rPr lang="fi-FI" dirty="0">
                <a:solidFill>
                  <a:srgbClr val="333333"/>
                </a:solidFill>
                <a:latin typeface="Arial" panose="020B0604020202020204" pitchFamily="34" charset="0"/>
              </a:rPr>
              <a:t>"Valeuudised" on osa suuremast </a:t>
            </a:r>
            <a:r>
              <a:rPr lang="fi-FI" b="1" dirty="0">
                <a:solidFill>
                  <a:srgbClr val="333333"/>
                </a:solidFill>
                <a:latin typeface="Arial" panose="020B0604020202020204" pitchFamily="34" charset="0"/>
              </a:rPr>
              <a:t>väär- ja desinformatsiooni</a:t>
            </a:r>
            <a:r>
              <a:rPr lang="fi-FI" dirty="0">
                <a:solidFill>
                  <a:srgbClr val="333333"/>
                </a:solidFill>
                <a:latin typeface="Arial" panose="020B0604020202020204" pitchFamily="34" charset="0"/>
              </a:rPr>
              <a:t> ökosüsteemist.</a:t>
            </a:r>
            <a:endParaRPr lang="et-EE" dirty="0">
              <a:solidFill>
                <a:srgbClr val="333333"/>
              </a:solidFill>
              <a:latin typeface="Arial" panose="020B0604020202020204" pitchFamily="34" charset="0"/>
            </a:endParaRPr>
          </a:p>
          <a:p>
            <a:pPr fontAlgn="t"/>
            <a:endParaRPr lang="sr-Latn-CS" dirty="0">
              <a:solidFill>
                <a:srgbClr val="333333"/>
              </a:solidFill>
              <a:latin typeface="Arial" panose="020B0604020202020204" pitchFamily="34" charset="0"/>
            </a:endParaRPr>
          </a:p>
          <a:p>
            <a:pPr fontAlgn="t"/>
            <a:r>
              <a:rPr lang="en-US" dirty="0" err="1">
                <a:solidFill>
                  <a:srgbClr val="333333"/>
                </a:solidFill>
                <a:latin typeface="Arial" panose="020B0604020202020204" pitchFamily="34" charset="0"/>
              </a:rPr>
              <a:t>Väärteave</a:t>
            </a:r>
            <a:r>
              <a:rPr lang="en-US" dirty="0">
                <a:solidFill>
                  <a:srgbClr val="333333"/>
                </a:solidFill>
                <a:latin typeface="Arial" panose="020B0604020202020204" pitchFamily="34" charset="0"/>
              </a:rPr>
              <a:t> on vale </a:t>
            </a:r>
            <a:r>
              <a:rPr lang="en-US" dirty="0" err="1">
                <a:solidFill>
                  <a:srgbClr val="333333"/>
                </a:solidFill>
                <a:latin typeface="Arial" panose="020B0604020202020204" pitchFamily="34" charset="0"/>
              </a:rPr>
              <a:t>või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ebatäpne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teave</a:t>
            </a:r>
            <a:r>
              <a:rPr lang="en-US" dirty="0">
                <a:solidFill>
                  <a:srgbClr val="333333"/>
                </a:solidFill>
                <a:latin typeface="Arial" panose="020B0604020202020204" pitchFamily="34" charset="0"/>
              </a:rPr>
              <a:t>, mis on </a:t>
            </a:r>
            <a:r>
              <a:rPr lang="en-US" dirty="0" err="1">
                <a:solidFill>
                  <a:srgbClr val="333333"/>
                </a:solidFill>
                <a:latin typeface="Arial" panose="020B0604020202020204" pitchFamily="34" charset="0"/>
              </a:rPr>
              <a:t>ekslikult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või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tahtmatult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loodud</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või</a:t>
            </a:r>
            <a:r>
              <a:rPr lang="en-US" dirty="0">
                <a:solidFill>
                  <a:srgbClr val="333333"/>
                </a:solidFill>
                <a:latin typeface="Arial" panose="020B0604020202020204" pitchFamily="34" charset="0"/>
              </a:rPr>
              <a:t> levitated</a:t>
            </a:r>
            <a:r>
              <a:rPr lang="et-EE" dirty="0">
                <a:solidFill>
                  <a:srgbClr val="333333"/>
                </a:solidFill>
                <a:latin typeface="Arial" panose="020B0604020202020204" pitchFamily="34" charset="0"/>
              </a:rPr>
              <a:t>. Selle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eesmär</a:t>
            </a:r>
            <a:r>
              <a:rPr lang="et-EE" dirty="0">
                <a:solidFill>
                  <a:srgbClr val="333333"/>
                </a:solidFill>
                <a:latin typeface="Arial" panose="020B0604020202020204" pitchFamily="34" charset="0"/>
              </a:rPr>
              <a:t>giks</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ei</a:t>
            </a:r>
            <a:r>
              <a:rPr lang="en-US" dirty="0">
                <a:solidFill>
                  <a:srgbClr val="333333"/>
                </a:solidFill>
                <a:latin typeface="Arial" panose="020B0604020202020204" pitchFamily="34" charset="0"/>
              </a:rPr>
              <a:t> ole </a:t>
            </a:r>
            <a:r>
              <a:rPr lang="en-US" dirty="0" err="1">
                <a:solidFill>
                  <a:srgbClr val="333333"/>
                </a:solidFill>
                <a:latin typeface="Arial" panose="020B0604020202020204" pitchFamily="34" charset="0"/>
              </a:rPr>
              <a:t>eksitada</a:t>
            </a:r>
            <a:r>
              <a:rPr lang="en-US" dirty="0">
                <a:solidFill>
                  <a:srgbClr val="333333"/>
                </a:solidFill>
                <a:latin typeface="Arial" panose="020B0604020202020204" pitchFamily="34" charset="0"/>
              </a:rPr>
              <a:t>.</a:t>
            </a:r>
            <a:endParaRPr lang="et-EE" dirty="0">
              <a:solidFill>
                <a:srgbClr val="333333"/>
              </a:solidFill>
              <a:latin typeface="Arial" panose="020B0604020202020204" pitchFamily="34" charset="0"/>
            </a:endParaRPr>
          </a:p>
          <a:p>
            <a:pPr fontAlgn="t"/>
            <a:endParaRPr lang="sr-Latn-CS" dirty="0">
              <a:solidFill>
                <a:srgbClr val="333333"/>
              </a:solidFill>
              <a:latin typeface="Arial" panose="020B0604020202020204" pitchFamily="34" charset="0"/>
            </a:endParaRPr>
          </a:p>
          <a:p>
            <a:pPr fontAlgn="t"/>
            <a:r>
              <a:rPr lang="en-US" dirty="0" err="1">
                <a:solidFill>
                  <a:srgbClr val="333333"/>
                </a:solidFill>
                <a:latin typeface="Arial" panose="020B0604020202020204" pitchFamily="34" charset="0"/>
              </a:rPr>
              <a:t>Desinformatsioon</a:t>
            </a:r>
            <a:r>
              <a:rPr lang="en-US" dirty="0">
                <a:solidFill>
                  <a:srgbClr val="333333"/>
                </a:solidFill>
                <a:latin typeface="Arial" panose="020B0604020202020204" pitchFamily="34" charset="0"/>
              </a:rPr>
              <a:t> on </a:t>
            </a:r>
            <a:r>
              <a:rPr lang="en-US" dirty="0" err="1">
                <a:solidFill>
                  <a:srgbClr val="333333"/>
                </a:solidFill>
                <a:latin typeface="Arial" panose="020B0604020202020204" pitchFamily="34" charset="0"/>
              </a:rPr>
              <a:t>valeinformatsioon</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mida</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luuakse</a:t>
            </a:r>
            <a:r>
              <a:rPr lang="en-US" dirty="0">
                <a:solidFill>
                  <a:srgbClr val="333333"/>
                </a:solidFill>
                <a:latin typeface="Arial" panose="020B0604020202020204" pitchFamily="34" charset="0"/>
              </a:rPr>
              <a:t> ja </a:t>
            </a:r>
            <a:r>
              <a:rPr lang="en-US" dirty="0" err="1">
                <a:solidFill>
                  <a:srgbClr val="333333"/>
                </a:solidFill>
                <a:latin typeface="Arial" panose="020B0604020202020204" pitchFamily="34" charset="0"/>
              </a:rPr>
              <a:t>levitatakse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teadlikult</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avaliku</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arvamuse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mõjutamiseks</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või</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tõe</a:t>
            </a:r>
            <a:r>
              <a:rPr lang="en-US" dirty="0">
                <a:solidFill>
                  <a:srgbClr val="333333"/>
                </a:solidFill>
                <a:latin typeface="Arial" panose="020B0604020202020204" pitchFamily="34" charset="0"/>
              </a:rPr>
              <a:t> </a:t>
            </a:r>
            <a:r>
              <a:rPr lang="en-US" dirty="0" err="1">
                <a:solidFill>
                  <a:srgbClr val="333333"/>
                </a:solidFill>
                <a:latin typeface="Arial" panose="020B0604020202020204" pitchFamily="34" charset="0"/>
              </a:rPr>
              <a:t>varjamiseks</a:t>
            </a:r>
            <a:r>
              <a:rPr lang="en-US" dirty="0">
                <a:solidFill>
                  <a:srgbClr val="333333"/>
                </a:solidFill>
                <a:latin typeface="Arial" panose="020B0604020202020204" pitchFamily="34" charset="0"/>
              </a:rPr>
              <a:t>".</a:t>
            </a:r>
            <a:endParaRPr lang="et-EE" dirty="0">
              <a:solidFill>
                <a:srgbClr val="333333"/>
              </a:solidFill>
              <a:latin typeface="Arial" panose="020B0604020202020204" pitchFamily="34" charset="0"/>
            </a:endParaRPr>
          </a:p>
          <a:p>
            <a:pPr fontAlgn="t"/>
            <a:r>
              <a:rPr lang="en-US" dirty="0">
                <a:solidFill>
                  <a:srgbClr val="333333"/>
                </a:solidFill>
                <a:latin typeface="Arial" panose="020B0604020202020204" pitchFamily="34" charset="0"/>
              </a:rPr>
              <a:t>(https://www.merriam-webster.com/dictionary/disinformation).</a:t>
            </a:r>
          </a:p>
        </p:txBody>
      </p:sp>
      <p:pic>
        <p:nvPicPr>
          <p:cNvPr id="4098" name="Picture 2" descr="How To Spot Fake News, Visualized in One Infographic"/>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1676400"/>
            <a:ext cx="2270882" cy="49808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3793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a:t>Valeuudised</a:t>
            </a:r>
            <a:endParaRPr lang="en-US" dirty="0"/>
          </a:p>
        </p:txBody>
      </p:sp>
      <p:pic>
        <p:nvPicPr>
          <p:cNvPr id="1026" name="Picture 2" descr="7 types of mis/disinformati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752600"/>
            <a:ext cx="8610600" cy="48434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75671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a:t>valeuudised</a:t>
            </a:r>
            <a:endParaRPr lang="en-US" dirty="0"/>
          </a:p>
        </p:txBody>
      </p:sp>
      <p:pic>
        <p:nvPicPr>
          <p:cNvPr id="2050" name="Picture 2" descr="Misinformation Checklis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599" y="1752600"/>
            <a:ext cx="8664575" cy="4873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8158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t-EE" b="1" dirty="0"/>
              <a:t>Täiendavat lugemist</a:t>
            </a:r>
            <a:r>
              <a:rPr lang="en-US" b="1" dirty="0"/>
              <a:t>:</a:t>
            </a:r>
            <a:endParaRPr lang="en-US" dirty="0"/>
          </a:p>
        </p:txBody>
      </p:sp>
      <p:sp>
        <p:nvSpPr>
          <p:cNvPr id="3" name="Content Placeholder 2"/>
          <p:cNvSpPr>
            <a:spLocks noGrp="1"/>
          </p:cNvSpPr>
          <p:nvPr>
            <p:ph idx="1"/>
          </p:nvPr>
        </p:nvSpPr>
        <p:spPr/>
        <p:txBody>
          <a:bodyPr>
            <a:normAutofit fontScale="55000" lnSpcReduction="20000"/>
          </a:bodyPr>
          <a:lstStyle/>
          <a:p>
            <a:r>
              <a:rPr lang="et-EE" dirty="0"/>
              <a:t>Vikipeedia </a:t>
            </a:r>
            <a:r>
              <a:rPr lang="et-EE" dirty="0">
                <a:hlinkClick r:id="rId2"/>
              </a:rPr>
              <a:t>valeuudiste veebilehtede nimekiri</a:t>
            </a:r>
            <a:r>
              <a:rPr lang="et-EE" dirty="0"/>
              <a:t>, millest enamus avaldab poliitikaga seotud lugusid.</a:t>
            </a:r>
          </a:p>
          <a:p>
            <a:endParaRPr lang="en-US" dirty="0"/>
          </a:p>
          <a:p>
            <a:r>
              <a:rPr lang="en-US" dirty="0">
                <a:hlinkClick r:id="rId3"/>
              </a:rPr>
              <a:t>Fact v. Fiction - Fake News</a:t>
            </a:r>
            <a:r>
              <a:rPr lang="en-US" dirty="0"/>
              <a:t>: </a:t>
            </a:r>
            <a:r>
              <a:rPr lang="et-EE" dirty="0"/>
              <a:t>kasulik veebileht, mis sisaldab näiteid võltsitud uudistest, võltsitud uudiste veebilehti, viktoriini ja online mänge võltsitud uudiste tuvastamise ja äratundmise harjutamiseks.</a:t>
            </a:r>
            <a:endParaRPr lang="en-US" dirty="0"/>
          </a:p>
          <a:p>
            <a:r>
              <a:rPr lang="en-US" dirty="0">
                <a:hlinkClick r:id="rId4"/>
              </a:rPr>
              <a:t>Columbia Journalism Review (CJR)</a:t>
            </a:r>
            <a:r>
              <a:rPr lang="en-US" dirty="0"/>
              <a:t> </a:t>
            </a:r>
            <a:r>
              <a:rPr lang="et-EE" dirty="0"/>
              <a:t>valeuudiste indeks</a:t>
            </a:r>
            <a:endParaRPr lang="en-US" dirty="0"/>
          </a:p>
          <a:p>
            <a:endParaRPr lang="en-US" dirty="0"/>
          </a:p>
          <a:p>
            <a:r>
              <a:rPr lang="fi-FI" dirty="0"/>
              <a:t>Kasulik veebileht </a:t>
            </a:r>
            <a:r>
              <a:rPr lang="fi-FI" dirty="0">
                <a:hlinkClick r:id="rId5"/>
              </a:rPr>
              <a:t>valeuudiste allikate tuvastamisest</a:t>
            </a:r>
            <a:r>
              <a:rPr lang="fi-FI" dirty="0"/>
              <a:t>.</a:t>
            </a:r>
            <a:endParaRPr lang="et-EE" dirty="0"/>
          </a:p>
          <a:p>
            <a:pPr marL="114300" indent="0">
              <a:buNone/>
            </a:pPr>
            <a:endParaRPr lang="en-US" dirty="0"/>
          </a:p>
          <a:p>
            <a:r>
              <a:rPr lang="en-GB" dirty="0"/>
              <a:t>Stebbins, Leslie. (2015). Finding Reliable Information Online: Adventures of an Information Sleuth. Lanham, MD: Rowman &amp; Littlefield, 2015</a:t>
            </a:r>
            <a:endParaRPr lang="et-EE" dirty="0"/>
          </a:p>
          <a:p>
            <a:r>
              <a:rPr lang="et-EE" dirty="0"/>
              <a:t>L. Stebbings on avaldanud huvitava raamatu, mille igas peatükis on esitatud näide ühe veebipõhise infootsingu kohta, alates küsimusest, „Kas punane vein on tervisele kasulik?“, kuni „Kuhu lennata puhkama?“. Oma raamatus keskendub ta otsingumootoritele (nt Google) ja infopäringutele vastamisele spetsialiseerunud veebilehtedele ning jälgib nende allikaid ning viimaste tegelikke „juuri“ eesmärgiga näidata, milliseid allikaid võib pidada headeks ja usaldusväärseteks.</a:t>
            </a:r>
          </a:p>
          <a:p>
            <a:endParaRPr lang="en-US" dirty="0"/>
          </a:p>
          <a:p>
            <a:pPr marL="114300" indent="0">
              <a:buNone/>
            </a:pPr>
            <a:r>
              <a:rPr lang="fi-FI"/>
              <a:t>Balkani veebilehed ja algatused valeuudiste paljastamiseks:</a:t>
            </a:r>
            <a:r>
              <a:rPr lang="en-US"/>
              <a:t>:</a:t>
            </a:r>
            <a:endParaRPr lang="en-US" dirty="0"/>
          </a:p>
          <a:p>
            <a:r>
              <a:rPr lang="en-US" dirty="0">
                <a:hlinkClick r:id="rId6"/>
              </a:rPr>
              <a:t>https://fakenews.rs/</a:t>
            </a:r>
          </a:p>
          <a:p>
            <a:r>
              <a:rPr lang="en-US" dirty="0">
                <a:hlinkClick r:id="rId6"/>
              </a:rPr>
              <a:t>https://raskrinkavanje.ba/</a:t>
            </a:r>
            <a:endParaRPr lang="sr-Latn-CS" dirty="0"/>
          </a:p>
          <a:p>
            <a:r>
              <a:rPr lang="en-US" dirty="0">
                <a:hlinkClick r:id="rId7"/>
              </a:rPr>
              <a:t>https://www.raskrikavanje.rs/</a:t>
            </a:r>
            <a:endParaRPr lang="sr-Latn-CS" dirty="0"/>
          </a:p>
          <a:p>
            <a:r>
              <a:rPr lang="en-US" dirty="0">
                <a:hlinkClick r:id="rId8"/>
              </a:rPr>
              <a:t>http://www.istinomer.rs/pregled_ocena/pstr,10/strana,1/</a:t>
            </a:r>
            <a:endParaRPr lang="en-US" dirty="0"/>
          </a:p>
          <a:p>
            <a:endParaRPr lang="en-US" dirty="0"/>
          </a:p>
          <a:p>
            <a:pPr marL="114300" indent="0">
              <a:buNone/>
            </a:pPr>
            <a:endParaRPr lang="sr-Latn-CS" dirty="0"/>
          </a:p>
          <a:p>
            <a:endParaRPr lang="sr-Latn-CS" dirty="0"/>
          </a:p>
          <a:p>
            <a:endParaRPr lang="en-US" dirty="0"/>
          </a:p>
        </p:txBody>
      </p:sp>
    </p:spTree>
    <p:extLst>
      <p:ext uri="{BB962C8B-B14F-4D97-AF65-F5344CB8AC3E}">
        <p14:creationId xmlns:p14="http://schemas.microsoft.com/office/powerpoint/2010/main" val="15369721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e8919d45-6766-4db9-9d0e-c6afd7a44b4b"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473B993B36024B41BA50CC353296608E" ma:contentTypeVersion="11" ma:contentTypeDescription="Create a new document." ma:contentTypeScope="" ma:versionID="a8757e17485dec7730cabb44351918f8">
  <xsd:schema xmlns:xsd="http://www.w3.org/2001/XMLSchema" xmlns:xs="http://www.w3.org/2001/XMLSchema" xmlns:p="http://schemas.microsoft.com/office/2006/metadata/properties" xmlns:ns3="e8919d45-6766-4db9-9d0e-c6afd7a44b4b" targetNamespace="http://schemas.microsoft.com/office/2006/metadata/properties" ma:root="true" ma:fieldsID="c3da638c0b73e3bc62f9df99caeabd29" ns3:_="">
    <xsd:import namespace="e8919d45-6766-4db9-9d0e-c6afd7a44b4b"/>
    <xsd:element name="properties">
      <xsd:complexType>
        <xsd:sequence>
          <xsd:element name="documentManagement">
            <xsd:complexType>
              <xsd:all>
                <xsd:element ref="ns3:MediaServiceMetadata" minOccurs="0"/>
                <xsd:element ref="ns3:MediaServiceFastMetadata" minOccurs="0"/>
                <xsd:element ref="ns3:MediaServiceObjectDetectorVersion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element ref="ns3:MediaServiceLocation"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919d45-6766-4db9-9d0e-c6afd7a44b4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dexed="true" ma:internalName="MediaServiceDateTaken"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Location" ma:index="17" nillable="true" ma:displayName="Location" ma:indexed="true" ma:internalName="MediaServiceLocation" ma:readOnly="true">
      <xsd:simpleType>
        <xsd:restriction base="dms:Text"/>
      </xsd:simpleType>
    </xsd:element>
    <xsd:element name="_activity" ma:index="18" nillable="true" ma:displayName="_activity" ma:hidden="true" ma:internalName="_activity">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AE9D95A-D2F7-485A-B49A-D4310200A2E3}">
  <ds:schemaRefs>
    <ds:schemaRef ds:uri="http://purl.org/dc/elements/1.1/"/>
    <ds:schemaRef ds:uri="e8919d45-6766-4db9-9d0e-c6afd7a44b4b"/>
    <ds:schemaRef ds:uri="http://schemas.openxmlformats.org/package/2006/metadata/core-properties"/>
    <ds:schemaRef ds:uri="http://schemas.microsoft.com/office/2006/documentManagement/types"/>
    <ds:schemaRef ds:uri="http://schemas.microsoft.com/office/2006/metadata/properties"/>
    <ds:schemaRef ds:uri="http://schemas.microsoft.com/office/infopath/2007/PartnerControls"/>
    <ds:schemaRef ds:uri="http://purl.org/dc/terms/"/>
    <ds:schemaRef ds:uri="http://www.w3.org/XML/1998/namespace"/>
    <ds:schemaRef ds:uri="http://purl.org/dc/dcmitype/"/>
  </ds:schemaRefs>
</ds:datastoreItem>
</file>

<file path=customXml/itemProps2.xml><?xml version="1.0" encoding="utf-8"?>
<ds:datastoreItem xmlns:ds="http://schemas.openxmlformats.org/officeDocument/2006/customXml" ds:itemID="{5D67A890-EA7B-4135-A000-DDDC841C3955}">
  <ds:schemaRefs>
    <ds:schemaRef ds:uri="http://schemas.microsoft.com/sharepoint/v3/contenttype/forms"/>
  </ds:schemaRefs>
</ds:datastoreItem>
</file>

<file path=customXml/itemProps3.xml><?xml version="1.0" encoding="utf-8"?>
<ds:datastoreItem xmlns:ds="http://schemas.openxmlformats.org/officeDocument/2006/customXml" ds:itemID="{A164258A-1414-474E-93A7-A33764F81B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919d45-6766-4db9-9d0e-c6afd7a44b4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Apothecary</Template>
  <TotalTime>575</TotalTime>
  <Words>219</Words>
  <Application>Microsoft Office PowerPoint</Application>
  <PresentationFormat>On-screen Show (4:3)</PresentationFormat>
  <Paragraphs>38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Book Antiqua</vt:lpstr>
      <vt:lpstr>Century Gothic</vt:lpstr>
      <vt:lpstr>Apothecary</vt:lpstr>
      <vt:lpstr> (Valeuudised) </vt:lpstr>
      <vt:lpstr>Valeuudised</vt:lpstr>
      <vt:lpstr>valeuudised</vt:lpstr>
      <vt:lpstr>Valeuudised</vt:lpstr>
      <vt:lpstr>valeuudised</vt:lpstr>
      <vt:lpstr>Täiendavat lugemist: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(vrlo) kratka istorija  istraživačkog novinarstva</dc:title>
  <dc:creator>pavlaleks</dc:creator>
  <cp:lastModifiedBy>Anton Arvik</cp:lastModifiedBy>
  <cp:revision>55</cp:revision>
  <dcterms:created xsi:type="dcterms:W3CDTF">2006-08-16T00:00:00Z</dcterms:created>
  <dcterms:modified xsi:type="dcterms:W3CDTF">2023-12-30T16:28:27Z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0x010100473B993B36024B41BA50CC353296608E</vt:lpwstr>
  </property>
</Properties>
</file>