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312" r:id="rId7"/>
    <p:sldId id="293" r:id="rId8"/>
    <p:sldId id="292" r:id="rId9"/>
    <p:sldId id="301" r:id="rId10"/>
    <p:sldId id="302" r:id="rId11"/>
    <p:sldId id="303" r:id="rId12"/>
    <p:sldId id="304" r:id="rId13"/>
    <p:sldId id="306" r:id="rId14"/>
    <p:sldId id="307" r:id="rId15"/>
    <p:sldId id="308" r:id="rId16"/>
    <p:sldId id="309" r:id="rId17"/>
    <p:sldId id="31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12/30/2023</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12/30/2023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ooks.googl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ooks.google.com/advanced_book_searc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ooks.google.com/advanced_book_sear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cholar.google.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cademia.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etternews.org/fact-checking-prim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ins.rs/uploads/useruploads/Documents/Publikacija-CINS_Sta_jeste_a_sta_nije_istrazivacko_novinarstvo.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tbm=bks&amp;q=youth+activism" TargetMode="External"/><Relationship Id="rId2" Type="http://schemas.openxmlformats.org/officeDocument/2006/relationships/hyperlink" Target="https://books.google.com/"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 Mark, Check Mark, Faq, Questions, W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4800600" cy="2700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2971800"/>
            <a:ext cx="7315200" cy="1219201"/>
          </a:xfrm>
        </p:spPr>
        <p:txBody>
          <a:bodyPr>
            <a:noAutofit/>
          </a:bodyPr>
          <a:lstStyle/>
          <a:p>
            <a:br>
              <a:rPr lang="sr-Latn-CS" sz="3200" dirty="0"/>
            </a:br>
            <a:r>
              <a:rPr lang="sr-Latn-CS" sz="3200" dirty="0"/>
              <a:t>(</a:t>
            </a:r>
            <a:r>
              <a:rPr lang="et-EE" sz="3200" dirty="0"/>
              <a:t>Faktikontroll</a:t>
            </a:r>
            <a:r>
              <a:rPr lang="sr-Latn-CS" sz="3200" dirty="0"/>
              <a:t>) </a:t>
            </a:r>
            <a:endParaRPr lang="en-US" sz="3200" dirty="0"/>
          </a:p>
        </p:txBody>
      </p:sp>
    </p:spTree>
    <p:extLst>
      <p:ext uri="{BB962C8B-B14F-4D97-AF65-F5344CB8AC3E}">
        <p14:creationId xmlns:p14="http://schemas.microsoft.com/office/powerpoint/2010/main" val="3715046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1. </a:t>
            </a:r>
            <a:r>
              <a:rPr lang="en-US" sz="3600" dirty="0">
                <a:hlinkClick r:id="rId2"/>
              </a:rPr>
              <a:t>Google books</a:t>
            </a:r>
            <a:endParaRPr lang="en-US" dirty="0"/>
          </a:p>
        </p:txBody>
      </p:sp>
      <p:sp>
        <p:nvSpPr>
          <p:cNvPr id="4" name="TextBox 3"/>
          <p:cNvSpPr txBox="1"/>
          <p:nvPr/>
        </p:nvSpPr>
        <p:spPr>
          <a:xfrm>
            <a:off x="252538" y="3731382"/>
            <a:ext cx="1736849" cy="646331"/>
          </a:xfrm>
          <a:prstGeom prst="rect">
            <a:avLst/>
          </a:prstGeom>
          <a:noFill/>
        </p:spPr>
        <p:txBody>
          <a:bodyPr wrap="square" rtlCol="0">
            <a:spAutoFit/>
          </a:bodyPr>
          <a:lstStyle/>
          <a:p>
            <a:r>
              <a:rPr lang="en-US" dirty="0"/>
              <a:t>Enter search term(s) here</a:t>
            </a:r>
          </a:p>
        </p:txBody>
      </p:sp>
      <p:sp>
        <p:nvSpPr>
          <p:cNvPr id="5" name="Right Arrow 4"/>
          <p:cNvSpPr/>
          <p:nvPr/>
        </p:nvSpPr>
        <p:spPr>
          <a:xfrm>
            <a:off x="609600" y="4714822"/>
            <a:ext cx="1022727" cy="1863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752600" y="3731382"/>
            <a:ext cx="7162800" cy="2847154"/>
          </a:xfrm>
          <a:prstGeom prst="rect">
            <a:avLst/>
          </a:prstGeom>
        </p:spPr>
      </p:pic>
      <p:sp>
        <p:nvSpPr>
          <p:cNvPr id="8" name="Rectangle 7"/>
          <p:cNvSpPr/>
          <p:nvPr/>
        </p:nvSpPr>
        <p:spPr>
          <a:xfrm>
            <a:off x="609600" y="1676400"/>
            <a:ext cx="7848600" cy="2031325"/>
          </a:xfrm>
          <a:prstGeom prst="rect">
            <a:avLst/>
          </a:prstGeom>
        </p:spPr>
        <p:txBody>
          <a:bodyPr wrap="square">
            <a:spAutoFit/>
          </a:bodyPr>
          <a:lstStyle/>
          <a:p>
            <a:pPr algn="just"/>
            <a:r>
              <a:rPr lang="et-EE" dirty="0"/>
              <a:t>Praktilised soovitused </a:t>
            </a:r>
            <a:r>
              <a:rPr lang="sr-Cyrl-RS" dirty="0"/>
              <a:t>– </a:t>
            </a:r>
          </a:p>
          <a:p>
            <a:pPr indent="-342900" algn="just">
              <a:buAutoNum type="arabicPeriod"/>
            </a:pPr>
            <a:r>
              <a:rPr lang="en-US" dirty="0" err="1"/>
              <a:t>Seadista</a:t>
            </a:r>
            <a:r>
              <a:rPr lang="en-US" dirty="0"/>
              <a:t> </a:t>
            </a:r>
            <a:r>
              <a:rPr lang="en-US" dirty="0" err="1"/>
              <a:t>oma</a:t>
            </a:r>
            <a:r>
              <a:rPr lang="en-US" dirty="0"/>
              <a:t> </a:t>
            </a:r>
            <a:r>
              <a:rPr lang="en-US" dirty="0" err="1"/>
              <a:t>otsing</a:t>
            </a:r>
            <a:r>
              <a:rPr lang="en-US" dirty="0"/>
              <a:t> </a:t>
            </a:r>
            <a:r>
              <a:rPr lang="en-US" dirty="0" err="1"/>
              <a:t>asjakohasuse</a:t>
            </a:r>
            <a:r>
              <a:rPr lang="en-US" dirty="0"/>
              <a:t> </a:t>
            </a:r>
            <a:r>
              <a:rPr lang="en-US" dirty="0" err="1"/>
              <a:t>järgi</a:t>
            </a:r>
            <a:r>
              <a:rPr lang="en-US" dirty="0"/>
              <a:t>, </a:t>
            </a:r>
            <a:r>
              <a:rPr lang="en-US" dirty="0" err="1"/>
              <a:t>nii</a:t>
            </a:r>
            <a:r>
              <a:rPr lang="en-US" dirty="0"/>
              <a:t> et </a:t>
            </a:r>
            <a:r>
              <a:rPr lang="et-EE" dirty="0"/>
              <a:t>otsingu</a:t>
            </a:r>
            <a:r>
              <a:rPr lang="en-US" dirty="0" err="1"/>
              <a:t>mootor</a:t>
            </a:r>
            <a:r>
              <a:rPr lang="en-US" dirty="0"/>
              <a:t> </a:t>
            </a:r>
            <a:r>
              <a:rPr lang="en-US" dirty="0" err="1"/>
              <a:t>valib</a:t>
            </a:r>
            <a:r>
              <a:rPr lang="en-US" dirty="0"/>
              <a:t> </a:t>
            </a:r>
            <a:r>
              <a:rPr lang="et-EE" dirty="0"/>
              <a:t>kõige viidatumad teo</a:t>
            </a:r>
            <a:r>
              <a:rPr lang="en-US" dirty="0"/>
              <a:t>sed.</a:t>
            </a:r>
            <a:endParaRPr lang="et-EE" dirty="0"/>
          </a:p>
          <a:p>
            <a:pPr indent="-342900" algn="just">
              <a:buAutoNum type="arabicPeriod"/>
            </a:pPr>
            <a:r>
              <a:rPr lang="en-US" dirty="0" err="1"/>
              <a:t>Pööra</a:t>
            </a:r>
            <a:r>
              <a:rPr lang="en-US" dirty="0"/>
              <a:t> </a:t>
            </a:r>
            <a:r>
              <a:rPr lang="en-US" dirty="0" err="1"/>
              <a:t>tähelepanu</a:t>
            </a:r>
            <a:r>
              <a:rPr lang="en-US" dirty="0"/>
              <a:t> </a:t>
            </a:r>
            <a:r>
              <a:rPr lang="en-US" dirty="0" err="1"/>
              <a:t>raamatutele</a:t>
            </a:r>
            <a:r>
              <a:rPr lang="en-US" dirty="0"/>
              <a:t>, </a:t>
            </a:r>
            <a:r>
              <a:rPr lang="en-US" dirty="0" err="1"/>
              <a:t>millel</a:t>
            </a:r>
            <a:r>
              <a:rPr lang="en-US" dirty="0"/>
              <a:t> on </a:t>
            </a:r>
            <a:r>
              <a:rPr lang="en-US" dirty="0" err="1"/>
              <a:t>eelvaate</a:t>
            </a:r>
            <a:r>
              <a:rPr lang="en-US" dirty="0"/>
              <a:t> </a:t>
            </a:r>
            <a:r>
              <a:rPr lang="en-US" dirty="0" err="1"/>
              <a:t>võimalus</a:t>
            </a:r>
            <a:r>
              <a:rPr lang="en-US" dirty="0"/>
              <a:t>, </a:t>
            </a:r>
            <a:r>
              <a:rPr lang="en-US" dirty="0" err="1"/>
              <a:t>sest</a:t>
            </a:r>
            <a:r>
              <a:rPr lang="en-US" dirty="0"/>
              <a:t> </a:t>
            </a:r>
            <a:r>
              <a:rPr lang="en-US" dirty="0" err="1"/>
              <a:t>neid</a:t>
            </a:r>
            <a:r>
              <a:rPr lang="en-US" dirty="0"/>
              <a:t> </a:t>
            </a:r>
            <a:r>
              <a:rPr lang="en-US" dirty="0" err="1"/>
              <a:t>saab</a:t>
            </a:r>
            <a:r>
              <a:rPr lang="en-US" dirty="0"/>
              <a:t> </a:t>
            </a:r>
            <a:r>
              <a:rPr lang="en-US" dirty="0" err="1"/>
              <a:t>sirvida</a:t>
            </a:r>
            <a:r>
              <a:rPr lang="en-US" dirty="0"/>
              <a:t> ja </a:t>
            </a:r>
            <a:r>
              <a:rPr lang="en-US" dirty="0" err="1"/>
              <a:t>osaliselt</a:t>
            </a:r>
            <a:r>
              <a:rPr lang="en-US" dirty="0"/>
              <a:t> </a:t>
            </a:r>
            <a:r>
              <a:rPr lang="en-US" dirty="0" err="1"/>
              <a:t>lugeda</a:t>
            </a:r>
            <a:endParaRPr lang="et-EE" dirty="0"/>
          </a:p>
          <a:p>
            <a:pPr algn="just"/>
            <a:r>
              <a:rPr lang="et-EE" dirty="0"/>
              <a:t>3.</a:t>
            </a:r>
            <a:r>
              <a:rPr lang="en-US" dirty="0"/>
              <a:t> </a:t>
            </a:r>
            <a:r>
              <a:rPr lang="en-US" dirty="0" err="1"/>
              <a:t>Kasuta</a:t>
            </a:r>
            <a:r>
              <a:rPr lang="en-US" dirty="0"/>
              <a:t> </a:t>
            </a:r>
            <a:r>
              <a:rPr lang="en-US" dirty="0" err="1"/>
              <a:t>väikest</a:t>
            </a:r>
            <a:r>
              <a:rPr lang="en-US" dirty="0"/>
              <a:t> </a:t>
            </a:r>
            <a:r>
              <a:rPr lang="en-US" dirty="0" err="1"/>
              <a:t>otsingukasti</a:t>
            </a:r>
            <a:r>
              <a:rPr lang="en-US" dirty="0"/>
              <a:t> </a:t>
            </a:r>
            <a:r>
              <a:rPr lang="en-US" dirty="0" err="1"/>
              <a:t>vasakul</a:t>
            </a:r>
            <a:r>
              <a:rPr lang="en-US" dirty="0"/>
              <a:t>; </a:t>
            </a:r>
            <a:r>
              <a:rPr lang="en-US" dirty="0" err="1"/>
              <a:t>sealt</a:t>
            </a:r>
            <a:r>
              <a:rPr lang="en-US" dirty="0"/>
              <a:t> </a:t>
            </a:r>
            <a:r>
              <a:rPr lang="et-EE" dirty="0"/>
              <a:t>näed</a:t>
            </a:r>
            <a:r>
              <a:rPr lang="en-US" dirty="0"/>
              <a:t>, kas </a:t>
            </a:r>
            <a:r>
              <a:rPr lang="en-US" dirty="0" err="1"/>
              <a:t>mõni</a:t>
            </a:r>
            <a:r>
              <a:rPr lang="en-US" dirty="0"/>
              <a:t> </a:t>
            </a:r>
            <a:r>
              <a:rPr lang="en-US" dirty="0" err="1"/>
              <a:t>sõna</a:t>
            </a:r>
            <a:r>
              <a:rPr lang="en-US" dirty="0"/>
              <a:t> </a:t>
            </a:r>
            <a:r>
              <a:rPr lang="en-US" dirty="0" err="1"/>
              <a:t>või</a:t>
            </a:r>
            <a:r>
              <a:rPr lang="en-US" dirty="0"/>
              <a:t> </a:t>
            </a:r>
            <a:r>
              <a:rPr lang="et-EE" dirty="0"/>
              <a:t>lause</a:t>
            </a:r>
            <a:r>
              <a:rPr lang="en-US" dirty="0"/>
              <a:t> </a:t>
            </a:r>
            <a:r>
              <a:rPr lang="en-US" dirty="0" err="1"/>
              <a:t>esineb</a:t>
            </a:r>
            <a:r>
              <a:rPr lang="en-US" dirty="0"/>
              <a:t> </a:t>
            </a:r>
            <a:r>
              <a:rPr lang="en-US" dirty="0" err="1"/>
              <a:t>antud</a:t>
            </a:r>
            <a:r>
              <a:rPr lang="en-US" dirty="0"/>
              <a:t> </a:t>
            </a:r>
            <a:r>
              <a:rPr lang="en-US" dirty="0" err="1"/>
              <a:t>raamatus</a:t>
            </a:r>
            <a:r>
              <a:rPr lang="en-US" dirty="0"/>
              <a:t>.</a:t>
            </a:r>
            <a:endParaRPr lang="sr-Cyrl-RS" dirty="0"/>
          </a:p>
        </p:txBody>
      </p:sp>
    </p:spTree>
    <p:extLst>
      <p:ext uri="{BB962C8B-B14F-4D97-AF65-F5344CB8AC3E}">
        <p14:creationId xmlns:p14="http://schemas.microsoft.com/office/powerpoint/2010/main" val="149413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2. </a:t>
            </a:r>
            <a:r>
              <a:rPr lang="en-US" sz="3200" dirty="0">
                <a:hlinkClick r:id="rId2"/>
              </a:rPr>
              <a:t>Advanced Google Book Search</a:t>
            </a:r>
            <a:br>
              <a:rPr lang="en-US" sz="32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a:bodyPr>
          <a:lstStyle/>
          <a:p>
            <a:pPr algn="just"/>
            <a:r>
              <a:rPr lang="et-EE" sz="1600" b="1" dirty="0"/>
              <a:t>Advanced Google Book Search </a:t>
            </a:r>
            <a:r>
              <a:rPr lang="et-EE" sz="1600" dirty="0"/>
              <a:t>võimaldab otsida raamatud sisu järgi. Otsinguväljale saab sisestada lause, sõnade loendi või konkreetse sõna ning otsingumootor loetleb kõik raamatud, milles leidub täpne või sarnane lause. Otsingut saab piirata ainult täielikult kättesaadavate raamatutega järgi või lasta kuvada konkreetseid autoreid, keeli jms</a:t>
            </a:r>
            <a:r>
              <a:rPr lang="en-US" sz="1600" dirty="0"/>
              <a:t>.</a:t>
            </a:r>
            <a:endParaRPr lang="sr-Cyrl-RS" sz="1600" dirty="0"/>
          </a:p>
        </p:txBody>
      </p:sp>
      <p:pic>
        <p:nvPicPr>
          <p:cNvPr id="4" name="Picture 3"/>
          <p:cNvPicPr>
            <a:picLocks noChangeAspect="1"/>
          </p:cNvPicPr>
          <p:nvPr/>
        </p:nvPicPr>
        <p:blipFill>
          <a:blip r:embed="rId3"/>
          <a:stretch>
            <a:fillRect/>
          </a:stretch>
        </p:blipFill>
        <p:spPr>
          <a:xfrm>
            <a:off x="152401" y="3475299"/>
            <a:ext cx="8763000" cy="3077901"/>
          </a:xfrm>
          <a:prstGeom prst="rect">
            <a:avLst/>
          </a:prstGeom>
        </p:spPr>
      </p:pic>
    </p:spTree>
    <p:extLst>
      <p:ext uri="{BB962C8B-B14F-4D97-AF65-F5344CB8AC3E}">
        <p14:creationId xmlns:p14="http://schemas.microsoft.com/office/powerpoint/2010/main" val="152817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2. </a:t>
            </a:r>
            <a:r>
              <a:rPr lang="en-US" sz="3200" dirty="0">
                <a:hlinkClick r:id="rId2"/>
              </a:rPr>
              <a:t>Advanced Google Book Search</a:t>
            </a:r>
            <a:br>
              <a:rPr lang="en-US" sz="32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4267200" y="1752600"/>
            <a:ext cx="4419600" cy="4373563"/>
          </a:xfrm>
        </p:spPr>
        <p:txBody>
          <a:bodyPr>
            <a:normAutofit/>
          </a:bodyPr>
          <a:lstStyle/>
          <a:p>
            <a:pPr algn="just"/>
            <a:r>
              <a:rPr lang="et-EE" sz="1600" b="1" dirty="0"/>
              <a:t>Advanced Google Book Search </a:t>
            </a:r>
            <a:r>
              <a:rPr lang="et-EE" sz="1600" dirty="0"/>
              <a:t>võimaldab otsida raamatud sisu järgi. Otsinguväljale saab sisestada lause, sõnade loendi või konkreetse sõna ning otsingumootor loetleb kõik raamatud, milles leidub täpne või sarnane lause. Otsingut saab piirata ainult täielikult kättesaadavate raamatutega järgi või lasta kuvada konkreetseid autoreid, keeli jms</a:t>
            </a:r>
            <a:r>
              <a:rPr lang="en-US" sz="1600" dirty="0"/>
              <a:t>.</a:t>
            </a:r>
            <a:endParaRPr lang="sr-Cyrl-RS" sz="1600" dirty="0"/>
          </a:p>
        </p:txBody>
      </p:sp>
      <p:pic>
        <p:nvPicPr>
          <p:cNvPr id="5" name="Picture 4"/>
          <p:cNvPicPr>
            <a:picLocks noChangeAspect="1"/>
          </p:cNvPicPr>
          <p:nvPr/>
        </p:nvPicPr>
        <p:blipFill>
          <a:blip r:embed="rId3"/>
          <a:stretch>
            <a:fillRect/>
          </a:stretch>
        </p:blipFill>
        <p:spPr>
          <a:xfrm>
            <a:off x="228600" y="1600200"/>
            <a:ext cx="3833367" cy="5105400"/>
          </a:xfrm>
          <a:prstGeom prst="rect">
            <a:avLst/>
          </a:prstGeom>
        </p:spPr>
      </p:pic>
    </p:spTree>
    <p:extLst>
      <p:ext uri="{BB962C8B-B14F-4D97-AF65-F5344CB8AC3E}">
        <p14:creationId xmlns:p14="http://schemas.microsoft.com/office/powerpoint/2010/main" val="321107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 3. </a:t>
            </a:r>
            <a:r>
              <a:rPr lang="en-US" sz="3200" dirty="0">
                <a:hlinkClick r:id="rId2"/>
              </a:rPr>
              <a:t>Google Scholar</a:t>
            </a:r>
            <a:endParaRPr lang="en-US" dirty="0"/>
          </a:p>
        </p:txBody>
      </p:sp>
      <p:sp>
        <p:nvSpPr>
          <p:cNvPr id="4" name="Rectangle 2"/>
          <p:cNvSpPr>
            <a:spLocks noChangeArrowheads="1"/>
          </p:cNvSpPr>
          <p:nvPr/>
        </p:nvSpPr>
        <p:spPr bwMode="auto">
          <a:xfrm>
            <a:off x="232680" y="1752600"/>
            <a:ext cx="27391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sr-Latn-CS" sz="1600" b="1" dirty="0"/>
              <a:t>Googl</a:t>
            </a:r>
            <a:r>
              <a:rPr lang="ru-RU" sz="1600" b="1" dirty="0"/>
              <a:t>е </a:t>
            </a:r>
            <a:r>
              <a:rPr lang="sr-Latn-CS" sz="1600" b="1" dirty="0"/>
              <a:t>Scholar </a:t>
            </a:r>
            <a:r>
              <a:rPr lang="sr-Latn-CS" sz="1600" dirty="0"/>
              <a:t>on spetsiaalne otsingumootor akadeemiliste artiklite, st akadeemilistes ajakirjades avaldatud teadusartiklite otsimiseks. Kuigi raamatud on internetis harva täielikult kättesaadavad, on teadusartiklid sageli kättesaadavad. Lisaks sellele on üha suurem tendents teadustööde avalikuks avaldamiseks, st kõigile vabalt kättesaadavaks tegemiseks.</a:t>
            </a:r>
            <a:endParaRPr lang="sr-Cyrl-RS" sz="1600" dirty="0"/>
          </a:p>
        </p:txBody>
      </p:sp>
      <p:pic>
        <p:nvPicPr>
          <p:cNvPr id="5" name="Picture 4"/>
          <p:cNvPicPr>
            <a:picLocks noChangeAspect="1"/>
          </p:cNvPicPr>
          <p:nvPr/>
        </p:nvPicPr>
        <p:blipFill>
          <a:blip r:embed="rId3"/>
          <a:stretch>
            <a:fillRect/>
          </a:stretch>
        </p:blipFill>
        <p:spPr>
          <a:xfrm>
            <a:off x="3124200" y="1752600"/>
            <a:ext cx="5631473" cy="4267200"/>
          </a:xfrm>
          <a:prstGeom prst="rect">
            <a:avLst/>
          </a:prstGeom>
        </p:spPr>
      </p:pic>
      <p:sp>
        <p:nvSpPr>
          <p:cNvPr id="6" name="Up Arrow 5"/>
          <p:cNvSpPr/>
          <p:nvPr/>
        </p:nvSpPr>
        <p:spPr>
          <a:xfrm>
            <a:off x="7696200" y="5410200"/>
            <a:ext cx="502919" cy="11144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637993">
            <a:off x="4439473" y="5048774"/>
            <a:ext cx="436734" cy="11895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30340" y="6019800"/>
            <a:ext cx="1417319" cy="692497"/>
          </a:xfrm>
          <a:prstGeom prst="rect">
            <a:avLst/>
          </a:prstGeom>
          <a:noFill/>
        </p:spPr>
        <p:txBody>
          <a:bodyPr wrap="square" rtlCol="0">
            <a:spAutoFit/>
          </a:bodyPr>
          <a:lstStyle/>
          <a:p>
            <a:r>
              <a:rPr lang="en-US" sz="1300" dirty="0"/>
              <a:t>This is the link that opens the full article</a:t>
            </a:r>
          </a:p>
        </p:txBody>
      </p:sp>
      <p:sp>
        <p:nvSpPr>
          <p:cNvPr id="9" name="TextBox 8"/>
          <p:cNvSpPr txBox="1"/>
          <p:nvPr/>
        </p:nvSpPr>
        <p:spPr>
          <a:xfrm>
            <a:off x="3117800" y="5919772"/>
            <a:ext cx="1417319" cy="892552"/>
          </a:xfrm>
          <a:prstGeom prst="rect">
            <a:avLst/>
          </a:prstGeom>
          <a:noFill/>
        </p:spPr>
        <p:txBody>
          <a:bodyPr wrap="square" rtlCol="0">
            <a:spAutoFit/>
          </a:bodyPr>
          <a:lstStyle/>
          <a:p>
            <a:r>
              <a:rPr lang="en-US" sz="1300" dirty="0"/>
              <a:t>Check other version to see if some is available </a:t>
            </a:r>
          </a:p>
        </p:txBody>
      </p:sp>
    </p:spTree>
    <p:extLst>
      <p:ext uri="{BB962C8B-B14F-4D97-AF65-F5344CB8AC3E}">
        <p14:creationId xmlns:p14="http://schemas.microsoft.com/office/powerpoint/2010/main" val="4139996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spcAft>
                <a:spcPts val="800"/>
              </a:spcAft>
            </a:pPr>
            <a:r>
              <a:rPr lang="en-US" sz="3200" dirty="0"/>
              <a:t>4. </a:t>
            </a:r>
            <a:r>
              <a:rPr lang="en-US" sz="3200" dirty="0">
                <a:hlinkClick r:id="rId2"/>
              </a:rPr>
              <a:t>Academia.edu</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152400" y="1667577"/>
            <a:ext cx="5486400" cy="4953000"/>
          </a:xfrm>
        </p:spPr>
        <p:txBody>
          <a:bodyPr>
            <a:normAutofit fontScale="70000" lnSpcReduction="20000"/>
          </a:bodyPr>
          <a:lstStyle/>
          <a:p>
            <a:r>
              <a:rPr lang="et-EE" dirty="0"/>
              <a:t>Erinevalt eelnevalt mainitud Google'i teenustest, kus otsingumootor genereerib andmeid, sisaldab academia.edu miljonite teadlaste privaatseid profiile.</a:t>
            </a:r>
          </a:p>
          <a:p>
            <a:pPr algn="just"/>
            <a:r>
              <a:rPr lang="sr-Latn-CS" dirty="0"/>
              <a:t>Seega avaldavad teadlased ise siin oma tööd ja kontaktandmed. Samuti on siit lihtsam leida täismahus artikleid - need on kas vabalt allalaetavad või saab neid küsida otse autoritelt.</a:t>
            </a:r>
            <a:endParaRPr lang="et-EE" dirty="0"/>
          </a:p>
          <a:p>
            <a:pPr algn="just"/>
            <a:r>
              <a:rPr lang="sr-Latn-CS" dirty="0"/>
              <a:t>Oma profiili saab luua 15-20 minutiga. Tuleb sisestada huvipakkuvad valdkonnad ning platvorm teavitab regulaarselt huvipakkuvatest artiklitest ja valdkonna uudistest.</a:t>
            </a:r>
            <a:endParaRPr lang="et-EE" dirty="0"/>
          </a:p>
          <a:p>
            <a:pPr algn="just"/>
            <a:r>
              <a:rPr lang="sr-Latn-CS" i="1" dirty="0"/>
              <a:t>Tpi: </a:t>
            </a:r>
            <a:r>
              <a:rPr lang="ru-RU" i="1" dirty="0"/>
              <a:t>А</a:t>
            </a:r>
            <a:r>
              <a:rPr lang="sr-Latn-CS" i="1" dirty="0"/>
              <a:t>cademia.edu </a:t>
            </a:r>
            <a:r>
              <a:rPr lang="sr-Latn-CS" dirty="0"/>
              <a:t>on eriti kasulik, kui tead autori nime või püüad leida konkreetset artiklit, mis ei ole internetis kättesaadav. Sellisel juhul saad otsida autori nime järgi ja vaadata, kas tal on profiil ja artiklid, mida saab vabalt alla laadida.</a:t>
            </a:r>
            <a:endParaRPr lang="sr-Cyrl-RS" dirty="0"/>
          </a:p>
        </p:txBody>
      </p:sp>
      <p:pic>
        <p:nvPicPr>
          <p:cNvPr id="5122" name="Picture 2" descr="In The Studio,” Academia.edu's Richard Price Is A Founder On A Mission |  TechCru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446" y="2438400"/>
            <a:ext cx="3411354" cy="341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89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b="1" dirty="0"/>
              <a:t>Mis on „faktikontroll</a:t>
            </a:r>
            <a:r>
              <a:rPr lang="sr-Cyrl-RS" b="1" dirty="0"/>
              <a:t>“</a:t>
            </a:r>
            <a:endParaRPr lang="en-US" dirty="0"/>
          </a:p>
        </p:txBody>
      </p:sp>
      <p:sp>
        <p:nvSpPr>
          <p:cNvPr id="3" name="Content Placeholder 2"/>
          <p:cNvSpPr>
            <a:spLocks noGrp="1"/>
          </p:cNvSpPr>
          <p:nvPr>
            <p:ph idx="1"/>
          </p:nvPr>
        </p:nvSpPr>
        <p:spPr>
          <a:xfrm>
            <a:off x="76200" y="1752600"/>
            <a:ext cx="5334000" cy="5029200"/>
          </a:xfrm>
        </p:spPr>
        <p:txBody>
          <a:bodyPr>
            <a:normAutofit lnSpcReduction="10000"/>
          </a:bodyPr>
          <a:lstStyle/>
          <a:p>
            <a:pPr marL="114300" indent="0">
              <a:buNone/>
            </a:pPr>
            <a:r>
              <a:rPr lang="en-US" dirty="0" err="1"/>
              <a:t>Lühidalt</a:t>
            </a:r>
            <a:r>
              <a:rPr lang="en-US" dirty="0"/>
              <a:t> </a:t>
            </a:r>
            <a:r>
              <a:rPr lang="en-US" dirty="0" err="1"/>
              <a:t>öeldes</a:t>
            </a:r>
            <a:r>
              <a:rPr lang="en-US" dirty="0"/>
              <a:t> on </a:t>
            </a:r>
            <a:r>
              <a:rPr lang="en-US" dirty="0" err="1"/>
              <a:t>faktikontroll</a:t>
            </a:r>
            <a:r>
              <a:rPr lang="en-US" dirty="0"/>
              <a:t> </a:t>
            </a:r>
            <a:r>
              <a:rPr lang="en-US" dirty="0" err="1"/>
              <a:t>teksti</a:t>
            </a:r>
            <a:r>
              <a:rPr lang="en-US" dirty="0"/>
              <a:t>, </a:t>
            </a:r>
            <a:r>
              <a:rPr lang="en-US" dirty="0" err="1"/>
              <a:t>lause</a:t>
            </a:r>
            <a:r>
              <a:rPr lang="en-US" dirty="0"/>
              <a:t>, </a:t>
            </a:r>
            <a:r>
              <a:rPr lang="en-US" dirty="0" err="1"/>
              <a:t>väite</a:t>
            </a:r>
            <a:r>
              <a:rPr lang="en-US" dirty="0"/>
              <a:t>, </a:t>
            </a:r>
            <a:r>
              <a:rPr lang="en-US" dirty="0" err="1"/>
              <a:t>pildi</a:t>
            </a:r>
            <a:r>
              <a:rPr lang="en-US" dirty="0"/>
              <a:t>, </a:t>
            </a:r>
            <a:r>
              <a:rPr lang="en-US" dirty="0" err="1"/>
              <a:t>filmimaterjali</a:t>
            </a:r>
            <a:r>
              <a:rPr lang="et-EE" dirty="0"/>
              <a:t> </a:t>
            </a:r>
            <a:r>
              <a:rPr lang="en-US" dirty="0" err="1"/>
              <a:t>või</a:t>
            </a:r>
            <a:r>
              <a:rPr lang="en-US" dirty="0"/>
              <a:t> mis </a:t>
            </a:r>
            <a:r>
              <a:rPr lang="en-US" dirty="0" err="1"/>
              <a:t>tahes</a:t>
            </a:r>
            <a:r>
              <a:rPr lang="en-US" dirty="0"/>
              <a:t> </a:t>
            </a:r>
            <a:r>
              <a:rPr lang="en-US" dirty="0" err="1"/>
              <a:t>vormis</a:t>
            </a:r>
            <a:r>
              <a:rPr lang="en-US" dirty="0"/>
              <a:t> </a:t>
            </a:r>
            <a:r>
              <a:rPr lang="en-US" dirty="0" err="1"/>
              <a:t>meie</a:t>
            </a:r>
            <a:r>
              <a:rPr lang="en-US" dirty="0"/>
              <a:t> </a:t>
            </a:r>
            <a:r>
              <a:rPr lang="en-US" dirty="0" err="1"/>
              <a:t>poolt</a:t>
            </a:r>
            <a:r>
              <a:rPr lang="en-US" dirty="0"/>
              <a:t> </a:t>
            </a:r>
            <a:r>
              <a:rPr lang="en-US" dirty="0" err="1"/>
              <a:t>tarbitava</a:t>
            </a:r>
            <a:r>
              <a:rPr lang="en-US" dirty="0"/>
              <a:t>, </a:t>
            </a:r>
            <a:r>
              <a:rPr lang="en-US" dirty="0" err="1"/>
              <a:t>toodetava</a:t>
            </a:r>
            <a:r>
              <a:rPr lang="en-US" dirty="0"/>
              <a:t> </a:t>
            </a:r>
            <a:r>
              <a:rPr lang="en-US" dirty="0" err="1"/>
              <a:t>või</a:t>
            </a:r>
            <a:r>
              <a:rPr lang="en-US" dirty="0"/>
              <a:t> </a:t>
            </a:r>
            <a:r>
              <a:rPr lang="en-US" dirty="0" err="1"/>
              <a:t>avaldatava</a:t>
            </a:r>
            <a:r>
              <a:rPr lang="en-US" dirty="0"/>
              <a:t> </a:t>
            </a:r>
            <a:r>
              <a:rPr lang="en-US" dirty="0" err="1"/>
              <a:t>meediasisu</a:t>
            </a:r>
            <a:r>
              <a:rPr lang="en-US" dirty="0"/>
              <a:t> </a:t>
            </a:r>
            <a:r>
              <a:rPr lang="en-US" dirty="0" err="1"/>
              <a:t>tõepärasuse</a:t>
            </a:r>
            <a:r>
              <a:rPr lang="en-US" dirty="0"/>
              <a:t> </a:t>
            </a:r>
            <a:r>
              <a:rPr lang="en-US" dirty="0" err="1"/>
              <a:t>kontrollimise</a:t>
            </a:r>
            <a:r>
              <a:rPr lang="en-US" dirty="0"/>
              <a:t> </a:t>
            </a:r>
            <a:r>
              <a:rPr lang="en-US" dirty="0" err="1"/>
              <a:t>meetod</a:t>
            </a:r>
            <a:r>
              <a:rPr lang="en-US" dirty="0"/>
              <a:t>.</a:t>
            </a:r>
            <a:endParaRPr lang="et-EE" dirty="0"/>
          </a:p>
          <a:p>
            <a:pPr marL="114300" indent="0">
              <a:buNone/>
            </a:pPr>
            <a:r>
              <a:rPr lang="et-EE" dirty="0"/>
              <a:t>Ettekandes räägime</a:t>
            </a:r>
            <a:r>
              <a:rPr lang="en-US" dirty="0"/>
              <a:t>: </a:t>
            </a:r>
          </a:p>
          <a:p>
            <a:pPr marL="571500" indent="-457200">
              <a:buAutoNum type="arabicParenR"/>
            </a:pPr>
            <a:r>
              <a:rPr lang="et-EE" dirty="0"/>
              <a:t>f</a:t>
            </a:r>
            <a:r>
              <a:rPr lang="fi-FI" dirty="0"/>
              <a:t>aktikontrolli</a:t>
            </a:r>
            <a:r>
              <a:rPr lang="et-EE" dirty="0"/>
              <a:t>st</a:t>
            </a:r>
            <a:r>
              <a:rPr lang="fi-FI" dirty="0"/>
              <a:t>- ning valeeudiste</a:t>
            </a:r>
            <a:r>
              <a:rPr lang="et-EE" dirty="0"/>
              <a:t>st</a:t>
            </a:r>
            <a:r>
              <a:rPr lang="fi-FI" dirty="0"/>
              <a:t> uuriva ajakirjanduse kontekstis</a:t>
            </a:r>
            <a:endParaRPr lang="et-EE" dirty="0"/>
          </a:p>
          <a:p>
            <a:pPr marL="571500" indent="-457200">
              <a:buAutoNum type="arabicParenR"/>
            </a:pPr>
            <a:r>
              <a:rPr lang="et-EE" dirty="0"/>
              <a:t>kust otsida usaldusväärset informatsiooni</a:t>
            </a:r>
            <a:endParaRPr lang="sr-Latn-CS" dirty="0"/>
          </a:p>
          <a:p>
            <a:pPr marL="114300" indent="0">
              <a:buNone/>
            </a:pPr>
            <a:endParaRPr lang="sr-Latn-C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286000"/>
            <a:ext cx="3657600" cy="3657600"/>
          </a:xfrm>
          <a:prstGeom prst="rect">
            <a:avLst/>
          </a:prstGeom>
        </p:spPr>
      </p:pic>
    </p:spTree>
    <p:extLst>
      <p:ext uri="{BB962C8B-B14F-4D97-AF65-F5344CB8AC3E}">
        <p14:creationId xmlns:p14="http://schemas.microsoft.com/office/powerpoint/2010/main" val="182590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b="1" dirty="0"/>
              <a:t>Mis on „faktikontroll</a:t>
            </a:r>
            <a:r>
              <a:rPr lang="sr-Cyrl-RS" b="1" dirty="0"/>
              <a:t>“</a:t>
            </a:r>
            <a:endParaRPr lang="en-US" dirty="0"/>
          </a:p>
        </p:txBody>
      </p:sp>
      <p:sp>
        <p:nvSpPr>
          <p:cNvPr id="3" name="Content Placeholder 2"/>
          <p:cNvSpPr>
            <a:spLocks noGrp="1"/>
          </p:cNvSpPr>
          <p:nvPr>
            <p:ph idx="1"/>
          </p:nvPr>
        </p:nvSpPr>
        <p:spPr>
          <a:xfrm>
            <a:off x="76200" y="1752600"/>
            <a:ext cx="5334000" cy="5029200"/>
          </a:xfrm>
        </p:spPr>
        <p:txBody>
          <a:bodyPr>
            <a:normAutofit fontScale="62500" lnSpcReduction="20000"/>
          </a:bodyPr>
          <a:lstStyle/>
          <a:p>
            <a:pPr marL="114300" indent="0">
              <a:buNone/>
            </a:pPr>
            <a:r>
              <a:rPr lang="et-EE" sz="3200" dirty="0"/>
              <a:t>Faktikontroll ja vastutustundlik ajakirjandus – Faktikontroll, kui ajakirjandusliku kirjutamise vorm, viitab väidete ja retoorika hindamisele täpsuse ja tõepärasuse osas, samuti kiiresti levivate uudiste ja kuulujuttude ümberlükkamisele. Faktide kontrollimine on vastutustundliku ajakirjanduse üks vorm, sest avaldusi teevad tavaliselt poliitikud, valitsusliikmed või muud tähtsatel ametikohtadel olevad inimesed, kes vastutavad oma sõnade ja tegude eest. Faktide kontrollimine nõuab originaalseid allikaid, intensiivset uurimistööd ja kvaliteetseid andmeid.</a:t>
            </a:r>
          </a:p>
          <a:p>
            <a:pPr marL="114300" indent="0">
              <a:buNone/>
            </a:pPr>
            <a:endParaRPr lang="en-US" sz="3200" dirty="0"/>
          </a:p>
          <a:p>
            <a:pPr marL="114300" indent="0">
              <a:buNone/>
            </a:pPr>
            <a:r>
              <a:rPr lang="et-EE" dirty="0"/>
              <a:t>Vaata</a:t>
            </a:r>
            <a:r>
              <a:rPr lang="en-US" dirty="0"/>
              <a:t>: J</a:t>
            </a:r>
            <a:r>
              <a:rPr lang="en-US" i="1" dirty="0"/>
              <a:t>ane Elizabeth, American Press Institute, September 2017, </a:t>
            </a:r>
            <a:r>
              <a:rPr lang="en-US" i="1" dirty="0">
                <a:hlinkClick r:id="rId2"/>
              </a:rPr>
              <a:t>Fact Checking: A Primer</a:t>
            </a:r>
            <a:endParaRPr lang="en-US" dirty="0"/>
          </a:p>
          <a:p>
            <a:pPr marL="114300" indent="0">
              <a:buNone/>
            </a:pPr>
            <a:endParaRPr lang="sr-Latn-C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986" y="2514600"/>
            <a:ext cx="3429000" cy="3429000"/>
          </a:xfrm>
          <a:prstGeom prst="rect">
            <a:avLst/>
          </a:prstGeom>
        </p:spPr>
      </p:pic>
    </p:spTree>
    <p:extLst>
      <p:ext uri="{BB962C8B-B14F-4D97-AF65-F5344CB8AC3E}">
        <p14:creationId xmlns:p14="http://schemas.microsoft.com/office/powerpoint/2010/main" val="123041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251272" cy="1039427"/>
          </a:xfrm>
        </p:spPr>
        <p:txBody>
          <a:bodyPr>
            <a:normAutofit fontScale="90000"/>
          </a:bodyPr>
          <a:lstStyle/>
          <a:p>
            <a:r>
              <a:rPr lang="pl-PL" sz="3000" b="1" dirty="0"/>
              <a:t>CRAP test (</a:t>
            </a:r>
            <a:r>
              <a:rPr lang="et-EE" sz="3000" b="1" dirty="0"/>
              <a:t>AKTUAALSUS</a:t>
            </a:r>
            <a:r>
              <a:rPr lang="en-US" sz="3000" b="1" dirty="0"/>
              <a:t>, </a:t>
            </a:r>
            <a:r>
              <a:rPr lang="et-EE" sz="3000" b="1" dirty="0"/>
              <a:t>usaldusväärsus</a:t>
            </a:r>
            <a:r>
              <a:rPr lang="en-US" sz="3000" b="1" dirty="0"/>
              <a:t>, </a:t>
            </a:r>
            <a:r>
              <a:rPr lang="et-EE" sz="3000" b="1" dirty="0"/>
              <a:t>autoriteesus</a:t>
            </a:r>
            <a:r>
              <a:rPr lang="en-US" sz="3000" b="1" dirty="0"/>
              <a:t> </a:t>
            </a:r>
            <a:r>
              <a:rPr lang="et-EE" sz="3000" b="1" dirty="0"/>
              <a:t>ja</a:t>
            </a:r>
            <a:r>
              <a:rPr lang="en-US" sz="3000" b="1" dirty="0"/>
              <a:t> </a:t>
            </a:r>
            <a:r>
              <a:rPr lang="et-EE" sz="3000" b="1" dirty="0"/>
              <a:t>eesmärk</a:t>
            </a:r>
            <a:r>
              <a:rPr lang="en-US" sz="3000" b="1" dirty="0"/>
              <a:t>/</a:t>
            </a:r>
            <a:r>
              <a:rPr lang="et-EE" sz="3000" b="1" dirty="0"/>
              <a:t>seisukoht</a:t>
            </a:r>
            <a:endParaRPr lang="en-US" sz="3000" dirty="0"/>
          </a:p>
        </p:txBody>
      </p:sp>
      <p:sp>
        <p:nvSpPr>
          <p:cNvPr id="3" name="Content Placeholder 2"/>
          <p:cNvSpPr>
            <a:spLocks noGrp="1"/>
          </p:cNvSpPr>
          <p:nvPr>
            <p:ph idx="1"/>
          </p:nvPr>
        </p:nvSpPr>
        <p:spPr/>
        <p:txBody>
          <a:bodyPr>
            <a:normAutofit fontScale="55000" lnSpcReduction="20000"/>
          </a:bodyPr>
          <a:lstStyle/>
          <a:p>
            <a:r>
              <a:rPr lang="en-US" dirty="0"/>
              <a:t>CRAP </a:t>
            </a:r>
            <a:r>
              <a:rPr lang="en-US" dirty="0" err="1"/>
              <a:t>testi</a:t>
            </a:r>
            <a:r>
              <a:rPr lang="en-US" dirty="0"/>
              <a:t> </a:t>
            </a:r>
            <a:r>
              <a:rPr lang="en-US" dirty="0" err="1"/>
              <a:t>abil</a:t>
            </a:r>
            <a:r>
              <a:rPr lang="en-US" dirty="0"/>
              <a:t> </a:t>
            </a:r>
            <a:r>
              <a:rPr lang="en-US" dirty="0" err="1"/>
              <a:t>saab</a:t>
            </a:r>
            <a:r>
              <a:rPr lang="en-US" dirty="0"/>
              <a:t> </a:t>
            </a:r>
            <a:r>
              <a:rPr lang="en-US" dirty="0" err="1"/>
              <a:t>allikat</a:t>
            </a:r>
            <a:r>
              <a:rPr lang="en-US" dirty="0"/>
              <a:t> </a:t>
            </a:r>
            <a:r>
              <a:rPr lang="en-US" dirty="0" err="1"/>
              <a:t>hinnata</a:t>
            </a:r>
            <a:r>
              <a:rPr lang="en-US" dirty="0"/>
              <a:t> </a:t>
            </a:r>
            <a:r>
              <a:rPr lang="en-US" dirty="0" err="1"/>
              <a:t>järgmiste</a:t>
            </a:r>
            <a:r>
              <a:rPr lang="en-US" dirty="0"/>
              <a:t> </a:t>
            </a:r>
            <a:r>
              <a:rPr lang="en-US" dirty="0" err="1"/>
              <a:t>kriteeriumide</a:t>
            </a:r>
            <a:r>
              <a:rPr lang="en-US" dirty="0"/>
              <a:t> </a:t>
            </a:r>
            <a:r>
              <a:rPr lang="en-US" dirty="0" err="1"/>
              <a:t>alusel</a:t>
            </a:r>
            <a:r>
              <a:rPr lang="en-US" dirty="0"/>
              <a:t>: </a:t>
            </a:r>
            <a:r>
              <a:rPr lang="en-US" dirty="0" err="1"/>
              <a:t>Aktuaalsus</a:t>
            </a:r>
            <a:r>
              <a:rPr lang="en-US" dirty="0"/>
              <a:t>, </a:t>
            </a:r>
            <a:r>
              <a:rPr lang="en-US" dirty="0" err="1"/>
              <a:t>usaldusväärsus</a:t>
            </a:r>
            <a:r>
              <a:rPr lang="en-US" dirty="0"/>
              <a:t>, </a:t>
            </a:r>
            <a:r>
              <a:rPr lang="en-US" dirty="0" err="1"/>
              <a:t>autoriteetsus</a:t>
            </a:r>
            <a:r>
              <a:rPr lang="en-US" dirty="0"/>
              <a:t> ja </a:t>
            </a:r>
            <a:r>
              <a:rPr lang="en-US" dirty="0" err="1"/>
              <a:t>eesmärk</a:t>
            </a:r>
            <a:r>
              <a:rPr lang="en-US" dirty="0"/>
              <a:t>/</a:t>
            </a:r>
            <a:r>
              <a:rPr lang="en-US" dirty="0" err="1"/>
              <a:t>seisukoht</a:t>
            </a:r>
            <a:r>
              <a:rPr lang="en-US" dirty="0"/>
              <a:t>. </a:t>
            </a:r>
            <a:r>
              <a:rPr lang="en-US" dirty="0" err="1"/>
              <a:t>Allpool</a:t>
            </a:r>
            <a:r>
              <a:rPr lang="en-US" dirty="0"/>
              <a:t> on </a:t>
            </a:r>
            <a:r>
              <a:rPr lang="en-US" dirty="0" err="1"/>
              <a:t>esitatud</a:t>
            </a:r>
            <a:r>
              <a:rPr lang="en-US" dirty="0"/>
              <a:t> </a:t>
            </a:r>
            <a:r>
              <a:rPr lang="en-US" dirty="0" err="1"/>
              <a:t>mõned</a:t>
            </a:r>
            <a:r>
              <a:rPr lang="en-US" dirty="0"/>
              <a:t> </a:t>
            </a:r>
            <a:r>
              <a:rPr lang="en-US" dirty="0" err="1"/>
              <a:t>küsimused</a:t>
            </a:r>
            <a:r>
              <a:rPr lang="en-US" dirty="0"/>
              <a:t>, mis </a:t>
            </a:r>
            <a:r>
              <a:rPr lang="en-US" dirty="0" err="1"/>
              <a:t>aitavad</a:t>
            </a:r>
            <a:r>
              <a:rPr lang="en-US" dirty="0"/>
              <a:t> </a:t>
            </a:r>
            <a:r>
              <a:rPr lang="en-US" dirty="0" err="1"/>
              <a:t>igat</a:t>
            </a:r>
            <a:r>
              <a:rPr lang="en-US" dirty="0"/>
              <a:t> </a:t>
            </a:r>
            <a:r>
              <a:rPr lang="en-US" dirty="0" err="1"/>
              <a:t>kriteeriumi</a:t>
            </a:r>
            <a:r>
              <a:rPr lang="en-US" dirty="0"/>
              <a:t> </a:t>
            </a:r>
            <a:r>
              <a:rPr lang="en-US" dirty="0" err="1"/>
              <a:t>mõõta</a:t>
            </a:r>
            <a:r>
              <a:rPr lang="en-US" dirty="0"/>
              <a:t>..</a:t>
            </a:r>
          </a:p>
          <a:p>
            <a:r>
              <a:rPr lang="et-EE" b="1" dirty="0"/>
              <a:t>Aktuaalsus</a:t>
            </a:r>
            <a:endParaRPr lang="en-US" dirty="0"/>
          </a:p>
          <a:p>
            <a:r>
              <a:rPr lang="et-EE" dirty="0"/>
              <a:t>Kui värske on info</a:t>
            </a:r>
            <a:r>
              <a:rPr lang="en-US" dirty="0"/>
              <a:t>?</a:t>
            </a:r>
          </a:p>
          <a:p>
            <a:r>
              <a:rPr lang="et-EE" dirty="0"/>
              <a:t>Kui hiljuti uuendati veebilehte</a:t>
            </a:r>
            <a:r>
              <a:rPr lang="en-US" dirty="0"/>
              <a:t>?</a:t>
            </a:r>
          </a:p>
          <a:p>
            <a:r>
              <a:rPr lang="et-EE" dirty="0"/>
              <a:t>Kas see on piisavalt aktuaalne sinu teema jaoks</a:t>
            </a:r>
            <a:r>
              <a:rPr lang="en-US" dirty="0"/>
              <a:t>?</a:t>
            </a:r>
          </a:p>
          <a:p>
            <a:r>
              <a:rPr lang="et-EE" b="1" dirty="0"/>
              <a:t>Usaldusväärsus</a:t>
            </a:r>
            <a:r>
              <a:rPr lang="en-US" b="1" dirty="0"/>
              <a:t>–</a:t>
            </a:r>
            <a:endParaRPr lang="en-US" dirty="0"/>
          </a:p>
          <a:p>
            <a:r>
              <a:rPr lang="et-EE" dirty="0"/>
              <a:t>Millist infot on kajastatud</a:t>
            </a:r>
            <a:r>
              <a:rPr lang="en-US" dirty="0"/>
              <a:t>?</a:t>
            </a:r>
          </a:p>
          <a:p>
            <a:r>
              <a:rPr lang="et-EE" dirty="0"/>
              <a:t>Kas peamiselt tuginetakse kellegi arvamustele</a:t>
            </a:r>
            <a:r>
              <a:rPr lang="en-US" dirty="0"/>
              <a:t>? </a:t>
            </a:r>
            <a:r>
              <a:rPr lang="et-EE" dirty="0"/>
              <a:t>Kas need on tasakaalustatud</a:t>
            </a:r>
            <a:r>
              <a:rPr lang="en-US" dirty="0"/>
              <a:t>?</a:t>
            </a:r>
          </a:p>
          <a:p>
            <a:r>
              <a:rPr lang="et-EE" dirty="0"/>
              <a:t>Kas autor viitab allikatele või tsiteerib kedagi</a:t>
            </a:r>
            <a:r>
              <a:rPr lang="en-US" dirty="0"/>
              <a:t>?</a:t>
            </a:r>
          </a:p>
          <a:p>
            <a:r>
              <a:rPr lang="et-EE" b="1" dirty="0"/>
              <a:t>Autoriteetsus</a:t>
            </a:r>
            <a:endParaRPr lang="en-US" dirty="0"/>
          </a:p>
          <a:p>
            <a:r>
              <a:rPr lang="et-EE" dirty="0"/>
              <a:t>Kes on autor</a:t>
            </a:r>
            <a:r>
              <a:rPr lang="en-US" dirty="0"/>
              <a:t>?</a:t>
            </a:r>
          </a:p>
          <a:p>
            <a:r>
              <a:rPr lang="et-EE" dirty="0"/>
              <a:t>Milline on tema taust</a:t>
            </a:r>
            <a:r>
              <a:rPr lang="en-US" dirty="0"/>
              <a:t>?</a:t>
            </a:r>
          </a:p>
          <a:p>
            <a:r>
              <a:rPr lang="et-EE" dirty="0"/>
              <a:t>Kelle abiga on see avaldatud</a:t>
            </a:r>
            <a:r>
              <a:rPr lang="en-US" dirty="0"/>
              <a:t>?</a:t>
            </a:r>
            <a:r>
              <a:rPr lang="et-EE" dirty="0"/>
              <a:t> Kes on sponsor?</a:t>
            </a:r>
            <a:endParaRPr lang="en-US" dirty="0"/>
          </a:p>
          <a:p>
            <a:r>
              <a:rPr lang="et-EE" dirty="0"/>
              <a:t>Kas nad on usaldusväärsed</a:t>
            </a:r>
            <a:r>
              <a:rPr lang="en-US" dirty="0"/>
              <a:t>?</a:t>
            </a:r>
          </a:p>
          <a:p>
            <a:r>
              <a:rPr lang="fi-FI" dirty="0"/>
              <a:t>Milline on kirjastaja huvi (kui see on olemas) selle teabe vastu</a:t>
            </a:r>
            <a:r>
              <a:rPr lang="en-US" dirty="0"/>
              <a:t>?</a:t>
            </a:r>
          </a:p>
          <a:p>
            <a:r>
              <a:rPr lang="en-US" dirty="0"/>
              <a:t>Kas </a:t>
            </a:r>
            <a:r>
              <a:rPr lang="en-US" dirty="0" err="1"/>
              <a:t>veebilehel</a:t>
            </a:r>
            <a:r>
              <a:rPr lang="en-US" dirty="0"/>
              <a:t> on </a:t>
            </a:r>
            <a:r>
              <a:rPr lang="en-US" dirty="0" err="1"/>
              <a:t>reklaami</a:t>
            </a:r>
            <a:r>
              <a:rPr lang="en-US" dirty="0"/>
              <a:t>?</a:t>
            </a:r>
            <a:endParaRPr lang="et-EE" dirty="0"/>
          </a:p>
          <a:p>
            <a:r>
              <a:rPr lang="et-EE" b="1" dirty="0"/>
              <a:t>Eesmärk</a:t>
            </a:r>
            <a:r>
              <a:rPr lang="en-US" b="1" dirty="0"/>
              <a:t>/</a:t>
            </a:r>
            <a:r>
              <a:rPr lang="et-EE" b="1" dirty="0"/>
              <a:t>Seisukoht</a:t>
            </a:r>
            <a:r>
              <a:rPr lang="en-US" b="1" dirty="0"/>
              <a:t>–</a:t>
            </a:r>
            <a:endParaRPr lang="en-US" dirty="0"/>
          </a:p>
          <a:p>
            <a:r>
              <a:rPr lang="et-EE" dirty="0"/>
              <a:t>Kas tegemist on fakti- või arvamusega</a:t>
            </a:r>
            <a:r>
              <a:rPr lang="en-US" dirty="0"/>
              <a:t>?</a:t>
            </a:r>
          </a:p>
          <a:p>
            <a:r>
              <a:rPr lang="et-EE" dirty="0"/>
              <a:t>Kas see on kallutatud</a:t>
            </a:r>
            <a:r>
              <a:rPr lang="en-US" dirty="0"/>
              <a:t>?</a:t>
            </a:r>
          </a:p>
          <a:p>
            <a:r>
              <a:rPr lang="et-EE" dirty="0"/>
              <a:t>Kas autor püüab sulle midagi maha müüa</a:t>
            </a:r>
            <a:r>
              <a:rPr lang="en-US" dirty="0"/>
              <a:t>?</a:t>
            </a:r>
          </a:p>
          <a:p>
            <a:endParaRPr lang="en-US" dirty="0"/>
          </a:p>
        </p:txBody>
      </p:sp>
    </p:spTree>
    <p:extLst>
      <p:ext uri="{BB962C8B-B14F-4D97-AF65-F5344CB8AC3E}">
        <p14:creationId xmlns:p14="http://schemas.microsoft.com/office/powerpoint/2010/main" val="233198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b="1" dirty="0"/>
              <a:t>Faktikontroll</a:t>
            </a:r>
            <a:endParaRPr lang="en-US" dirty="0"/>
          </a:p>
        </p:txBody>
      </p:sp>
      <p:sp>
        <p:nvSpPr>
          <p:cNvPr id="3" name="Content Placeholder 2"/>
          <p:cNvSpPr>
            <a:spLocks noGrp="1"/>
          </p:cNvSpPr>
          <p:nvPr>
            <p:ph idx="1"/>
          </p:nvPr>
        </p:nvSpPr>
        <p:spPr/>
        <p:txBody>
          <a:bodyPr>
            <a:normAutofit fontScale="70000" lnSpcReduction="20000"/>
          </a:bodyPr>
          <a:lstStyle/>
          <a:p>
            <a:r>
              <a:rPr lang="en-US" dirty="0"/>
              <a:t>On </a:t>
            </a:r>
            <a:r>
              <a:rPr lang="en-US" dirty="0" err="1"/>
              <a:t>mõned</a:t>
            </a:r>
            <a:r>
              <a:rPr lang="en-US" dirty="0"/>
              <a:t> </a:t>
            </a:r>
            <a:r>
              <a:rPr lang="en-US" dirty="0" err="1"/>
              <a:t>tüüpilised</a:t>
            </a:r>
            <a:r>
              <a:rPr lang="en-US" dirty="0"/>
              <a:t> </a:t>
            </a:r>
            <a:r>
              <a:rPr lang="en-US" dirty="0" err="1"/>
              <a:t>küsimused</a:t>
            </a:r>
            <a:r>
              <a:rPr lang="en-US" dirty="0"/>
              <a:t>, mis </a:t>
            </a:r>
            <a:r>
              <a:rPr lang="en-US" dirty="0" err="1"/>
              <a:t>võivad</a:t>
            </a:r>
            <a:r>
              <a:rPr lang="en-US" dirty="0"/>
              <a:t> </a:t>
            </a:r>
            <a:r>
              <a:rPr lang="en-US" dirty="0" err="1"/>
              <a:t>ajakirjanikke</a:t>
            </a:r>
            <a:r>
              <a:rPr lang="en-US" dirty="0"/>
              <a:t> </a:t>
            </a:r>
            <a:r>
              <a:rPr lang="en-US" dirty="0" err="1"/>
              <a:t>küll</a:t>
            </a:r>
            <a:r>
              <a:rPr lang="en-US" dirty="0"/>
              <a:t> "</a:t>
            </a:r>
            <a:r>
              <a:rPr lang="en-US" dirty="0" err="1"/>
              <a:t>hulluks</a:t>
            </a:r>
            <a:r>
              <a:rPr lang="en-US" dirty="0"/>
              <a:t> </a:t>
            </a:r>
            <a:r>
              <a:rPr lang="en-US" dirty="0" err="1"/>
              <a:t>ajada</a:t>
            </a:r>
            <a:r>
              <a:rPr lang="en-US" dirty="0"/>
              <a:t>", </a:t>
            </a:r>
            <a:r>
              <a:rPr lang="en-US" dirty="0" err="1"/>
              <a:t>kuid</a:t>
            </a:r>
            <a:r>
              <a:rPr lang="en-US" dirty="0"/>
              <a:t> </a:t>
            </a:r>
            <a:r>
              <a:rPr lang="en-US" dirty="0" err="1"/>
              <a:t>võivad</a:t>
            </a:r>
            <a:r>
              <a:rPr lang="en-US" dirty="0"/>
              <a:t> olla ka </a:t>
            </a:r>
            <a:r>
              <a:rPr lang="en-US" dirty="0" err="1"/>
              <a:t>kasulikud</a:t>
            </a:r>
            <a:r>
              <a:rPr lang="en-US" dirty="0"/>
              <a:t> loo, </a:t>
            </a:r>
            <a:r>
              <a:rPr lang="en-US" dirty="0" err="1"/>
              <a:t>selle</a:t>
            </a:r>
            <a:r>
              <a:rPr lang="en-US" dirty="0"/>
              <a:t> </a:t>
            </a:r>
            <a:r>
              <a:rPr lang="en-US" dirty="0" err="1"/>
              <a:t>tausta</a:t>
            </a:r>
            <a:r>
              <a:rPr lang="en-US" dirty="0"/>
              <a:t> ja </a:t>
            </a:r>
            <a:r>
              <a:rPr lang="en-US" dirty="0" err="1"/>
              <a:t>faktide</a:t>
            </a:r>
            <a:r>
              <a:rPr lang="en-US" dirty="0"/>
              <a:t> </a:t>
            </a:r>
            <a:r>
              <a:rPr lang="en-US" dirty="0" err="1"/>
              <a:t>kriitilisel</a:t>
            </a:r>
            <a:r>
              <a:rPr lang="en-US" dirty="0"/>
              <a:t> </a:t>
            </a:r>
            <a:r>
              <a:rPr lang="en-US" dirty="0" err="1"/>
              <a:t>hindamisel</a:t>
            </a:r>
            <a:r>
              <a:rPr lang="en-US" dirty="0"/>
              <a:t>. </a:t>
            </a:r>
            <a:r>
              <a:rPr lang="en-US" dirty="0" err="1"/>
              <a:t>Samu</a:t>
            </a:r>
            <a:r>
              <a:rPr lang="en-US" dirty="0"/>
              <a:t> </a:t>
            </a:r>
            <a:r>
              <a:rPr lang="en-US" dirty="0" err="1"/>
              <a:t>küsimusi</a:t>
            </a:r>
            <a:r>
              <a:rPr lang="en-US" dirty="0"/>
              <a:t> </a:t>
            </a:r>
            <a:r>
              <a:rPr lang="en-US" dirty="0" err="1"/>
              <a:t>võite</a:t>
            </a:r>
            <a:r>
              <a:rPr lang="en-US" dirty="0"/>
              <a:t> </a:t>
            </a:r>
            <a:r>
              <a:rPr lang="en-US" dirty="0" err="1"/>
              <a:t>esitada</a:t>
            </a:r>
            <a:r>
              <a:rPr lang="en-US" dirty="0"/>
              <a:t> ka </a:t>
            </a:r>
            <a:r>
              <a:rPr lang="en-US" dirty="0" err="1"/>
              <a:t>iseendale</a:t>
            </a:r>
            <a:r>
              <a:rPr lang="en-US" dirty="0"/>
              <a:t>, </a:t>
            </a:r>
            <a:r>
              <a:rPr lang="en-US" dirty="0" err="1"/>
              <a:t>kui</a:t>
            </a:r>
            <a:r>
              <a:rPr lang="en-US" dirty="0"/>
              <a:t> </a:t>
            </a:r>
            <a:r>
              <a:rPr lang="en-US" dirty="0" err="1"/>
              <a:t>esitate</a:t>
            </a:r>
            <a:r>
              <a:rPr lang="en-US" dirty="0"/>
              <a:t> </a:t>
            </a:r>
            <a:r>
              <a:rPr lang="en-US" dirty="0" err="1"/>
              <a:t>teatud</a:t>
            </a:r>
            <a:r>
              <a:rPr lang="en-US" dirty="0"/>
              <a:t> </a:t>
            </a:r>
            <a:r>
              <a:rPr lang="en-US" dirty="0" err="1"/>
              <a:t>väiteid</a:t>
            </a:r>
            <a:r>
              <a:rPr lang="en-US" dirty="0"/>
              <a:t>, et </a:t>
            </a:r>
            <a:r>
              <a:rPr lang="en-US" dirty="0" err="1"/>
              <a:t>veenduda</a:t>
            </a:r>
            <a:r>
              <a:rPr lang="en-US" dirty="0"/>
              <a:t>, et need </a:t>
            </a:r>
            <a:r>
              <a:rPr lang="en-US" dirty="0" err="1"/>
              <a:t>faktid</a:t>
            </a:r>
            <a:r>
              <a:rPr lang="en-US" dirty="0"/>
              <a:t> on </a:t>
            </a:r>
            <a:r>
              <a:rPr lang="en-US" dirty="0" err="1"/>
              <a:t>tõesed</a:t>
            </a:r>
            <a:r>
              <a:rPr lang="en-US" dirty="0"/>
              <a:t> ja </a:t>
            </a:r>
            <a:r>
              <a:rPr lang="en-US" dirty="0" err="1"/>
              <a:t>hästi</a:t>
            </a:r>
            <a:r>
              <a:rPr lang="en-US" dirty="0"/>
              <a:t> </a:t>
            </a:r>
            <a:r>
              <a:rPr lang="en-US" dirty="0" err="1"/>
              <a:t>põhjendatud</a:t>
            </a:r>
            <a:r>
              <a:rPr lang="en-US" dirty="0"/>
              <a:t>:</a:t>
            </a:r>
            <a:br>
              <a:rPr lang="en-US" dirty="0"/>
            </a:br>
            <a:br>
              <a:rPr lang="en-US" dirty="0"/>
            </a:br>
            <a:r>
              <a:rPr lang="en-US" b="1" dirty="0"/>
              <a:t> </a:t>
            </a:r>
            <a:r>
              <a:rPr lang="en-US" b="1" dirty="0" err="1"/>
              <a:t>Kuidas</a:t>
            </a:r>
            <a:r>
              <a:rPr lang="en-US" b="1" dirty="0"/>
              <a:t> </a:t>
            </a:r>
            <a:r>
              <a:rPr lang="en-US" b="1" dirty="0" err="1"/>
              <a:t>tõestada</a:t>
            </a:r>
            <a:r>
              <a:rPr lang="en-US" b="1" dirty="0"/>
              <a:t> </a:t>
            </a:r>
            <a:r>
              <a:rPr lang="en-US" b="1" dirty="0" err="1"/>
              <a:t>kahe</a:t>
            </a:r>
            <a:r>
              <a:rPr lang="en-US" b="1" dirty="0"/>
              <a:t> </a:t>
            </a:r>
            <a:r>
              <a:rPr lang="en-US" b="1" dirty="0" err="1"/>
              <a:t>isiku</a:t>
            </a:r>
            <a:r>
              <a:rPr lang="en-US" b="1" dirty="0"/>
              <a:t> </a:t>
            </a:r>
            <a:r>
              <a:rPr lang="en-US" b="1" dirty="0" err="1"/>
              <a:t>vahelist</a:t>
            </a:r>
            <a:r>
              <a:rPr lang="en-US" b="1" dirty="0"/>
              <a:t> </a:t>
            </a:r>
            <a:r>
              <a:rPr lang="en-US" b="1" dirty="0" err="1"/>
              <a:t>sõprust</a:t>
            </a:r>
            <a:r>
              <a:rPr lang="en-US" b="1" dirty="0"/>
              <a:t>/</a:t>
            </a:r>
            <a:r>
              <a:rPr lang="et-EE" b="1" dirty="0"/>
              <a:t>sidet</a:t>
            </a:r>
            <a:r>
              <a:rPr lang="en-US" b="1" dirty="0"/>
              <a:t>?</a:t>
            </a:r>
            <a:endParaRPr lang="en-US" dirty="0"/>
          </a:p>
          <a:p>
            <a:br>
              <a:rPr lang="en-US" b="1" dirty="0"/>
            </a:br>
            <a:r>
              <a:rPr lang="en-US" b="1" dirty="0"/>
              <a:t> </a:t>
            </a:r>
            <a:r>
              <a:rPr lang="en-US" b="1" dirty="0" err="1"/>
              <a:t>Kuidas</a:t>
            </a:r>
            <a:r>
              <a:rPr lang="en-US" b="1" dirty="0"/>
              <a:t> </a:t>
            </a:r>
            <a:r>
              <a:rPr lang="en-US" b="1" dirty="0" err="1"/>
              <a:t>saab</a:t>
            </a:r>
            <a:r>
              <a:rPr lang="en-US" b="1" dirty="0"/>
              <a:t> </a:t>
            </a:r>
            <a:r>
              <a:rPr lang="et-EE" b="1" dirty="0"/>
              <a:t>väita</a:t>
            </a:r>
            <a:r>
              <a:rPr lang="en-US" b="1" dirty="0"/>
              <a:t>, et </a:t>
            </a:r>
            <a:r>
              <a:rPr lang="en-US" b="1" dirty="0" err="1"/>
              <a:t>teatud</a:t>
            </a:r>
            <a:r>
              <a:rPr lang="en-US" b="1" dirty="0"/>
              <a:t> </a:t>
            </a:r>
            <a:r>
              <a:rPr lang="en-US" b="1" dirty="0" err="1"/>
              <a:t>sündmused</a:t>
            </a:r>
            <a:r>
              <a:rPr lang="en-US" b="1" dirty="0"/>
              <a:t> </a:t>
            </a:r>
            <a:r>
              <a:rPr lang="en-US" b="1" dirty="0" err="1"/>
              <a:t>toimusid</a:t>
            </a:r>
            <a:r>
              <a:rPr lang="en-US" b="1" dirty="0"/>
              <a:t> </a:t>
            </a:r>
            <a:r>
              <a:rPr lang="en-US" b="1" dirty="0" err="1"/>
              <a:t>tänu</a:t>
            </a:r>
            <a:r>
              <a:rPr lang="en-US" b="1" dirty="0"/>
              <a:t> "</a:t>
            </a:r>
            <a:r>
              <a:rPr lang="en-US" b="1" dirty="0" err="1"/>
              <a:t>sõprusele</a:t>
            </a:r>
            <a:r>
              <a:rPr lang="en-US" b="1" dirty="0"/>
              <a:t>/</a:t>
            </a:r>
            <a:r>
              <a:rPr lang="et-EE" b="1" dirty="0"/>
              <a:t>seosele</a:t>
            </a:r>
            <a:r>
              <a:rPr lang="en-US" b="1" dirty="0"/>
              <a:t>" </a:t>
            </a:r>
            <a:r>
              <a:rPr lang="en-US" b="1" dirty="0" err="1"/>
              <a:t>isikute</a:t>
            </a:r>
            <a:r>
              <a:rPr lang="en-US" b="1" dirty="0"/>
              <a:t>/</a:t>
            </a:r>
            <a:r>
              <a:rPr lang="en-US" b="1" dirty="0" err="1"/>
              <a:t>gruppide</a:t>
            </a:r>
            <a:r>
              <a:rPr lang="en-US" b="1" dirty="0"/>
              <a:t>/</a:t>
            </a:r>
            <a:r>
              <a:rPr lang="en-US" b="1" dirty="0" err="1"/>
              <a:t>asutuste</a:t>
            </a:r>
            <a:r>
              <a:rPr lang="en-US" b="1" dirty="0"/>
              <a:t> </a:t>
            </a:r>
            <a:r>
              <a:rPr lang="en-US" b="1" dirty="0" err="1"/>
              <a:t>vahel</a:t>
            </a:r>
            <a:r>
              <a:rPr lang="en-US" b="1" dirty="0"/>
              <a:t>?</a:t>
            </a:r>
            <a:endParaRPr lang="en-US" dirty="0"/>
          </a:p>
          <a:p>
            <a:br>
              <a:rPr lang="en-US" b="1" dirty="0"/>
            </a:br>
            <a:r>
              <a:rPr lang="en-US" b="1" dirty="0"/>
              <a:t> </a:t>
            </a:r>
            <a:r>
              <a:rPr lang="en-US" b="1" dirty="0" err="1"/>
              <a:t>Kuidas</a:t>
            </a:r>
            <a:r>
              <a:rPr lang="en-US" b="1" dirty="0"/>
              <a:t> </a:t>
            </a:r>
            <a:r>
              <a:rPr lang="en-US" b="1" dirty="0" err="1"/>
              <a:t>tõestada</a:t>
            </a:r>
            <a:r>
              <a:rPr lang="en-US" b="1" dirty="0"/>
              <a:t>, et </a:t>
            </a:r>
            <a:r>
              <a:rPr lang="en-US" b="1" dirty="0" err="1"/>
              <a:t>keegi</a:t>
            </a:r>
            <a:r>
              <a:rPr lang="en-US" b="1" dirty="0"/>
              <a:t> </a:t>
            </a:r>
            <a:r>
              <a:rPr lang="et-EE" b="1" dirty="0"/>
              <a:t>on seotud</a:t>
            </a:r>
            <a:r>
              <a:rPr lang="en-US" b="1" dirty="0"/>
              <a:t> </a:t>
            </a:r>
            <a:r>
              <a:rPr lang="en-US" b="1" dirty="0" err="1"/>
              <a:t>valitsuse</a:t>
            </a:r>
            <a:r>
              <a:rPr lang="en-US" b="1" dirty="0"/>
              <a:t>/</a:t>
            </a:r>
            <a:r>
              <a:rPr lang="et-EE" b="1" dirty="0"/>
              <a:t>ametiasutusega</a:t>
            </a:r>
            <a:r>
              <a:rPr lang="en-US" b="1" dirty="0"/>
              <a:t>?</a:t>
            </a:r>
            <a:br>
              <a:rPr lang="en-US" dirty="0"/>
            </a:br>
            <a:br>
              <a:rPr lang="en-US" dirty="0"/>
            </a:br>
            <a:br>
              <a:rPr lang="en-US" dirty="0"/>
            </a:br>
            <a:r>
              <a:rPr lang="en-US" b="1" dirty="0"/>
              <a:t> </a:t>
            </a:r>
            <a:r>
              <a:rPr lang="en-US" b="1" dirty="0" err="1"/>
              <a:t>Kuidas</a:t>
            </a:r>
            <a:r>
              <a:rPr lang="en-US" b="1" dirty="0"/>
              <a:t> </a:t>
            </a:r>
            <a:r>
              <a:rPr lang="en-US" b="1" dirty="0" err="1"/>
              <a:t>tõestada</a:t>
            </a:r>
            <a:r>
              <a:rPr lang="en-US" b="1" dirty="0"/>
              <a:t>, et </a:t>
            </a:r>
            <a:r>
              <a:rPr lang="en-US" b="1" dirty="0" err="1"/>
              <a:t>teatud</a:t>
            </a:r>
            <a:r>
              <a:rPr lang="en-US" b="1" dirty="0"/>
              <a:t> </a:t>
            </a:r>
            <a:r>
              <a:rPr lang="en-US" b="1" dirty="0" err="1"/>
              <a:t>olukord</a:t>
            </a:r>
            <a:r>
              <a:rPr lang="en-US" b="1" dirty="0"/>
              <a:t>, </a:t>
            </a:r>
            <a:r>
              <a:rPr lang="en-US" b="1" dirty="0" err="1"/>
              <a:t>juhtum</a:t>
            </a:r>
            <a:r>
              <a:rPr lang="en-US" b="1" dirty="0"/>
              <a:t> on „</a:t>
            </a:r>
            <a:r>
              <a:rPr lang="et-EE" b="1" dirty="0"/>
              <a:t>konkreetne</a:t>
            </a:r>
            <a:r>
              <a:rPr lang="en-US" b="1" dirty="0"/>
              <a:t>" ja </a:t>
            </a:r>
            <a:r>
              <a:rPr lang="en-US" b="1" dirty="0" err="1"/>
              <a:t>seega</a:t>
            </a:r>
            <a:r>
              <a:rPr lang="en-US" b="1" dirty="0"/>
              <a:t> on </a:t>
            </a:r>
            <a:r>
              <a:rPr lang="en-US" b="1" dirty="0" err="1"/>
              <a:t>olemas</a:t>
            </a:r>
            <a:r>
              <a:rPr lang="en-US" b="1" dirty="0"/>
              <a:t> </a:t>
            </a:r>
            <a:r>
              <a:rPr lang="en-US" b="1" dirty="0" err="1"/>
              <a:t>korruptsioo</a:t>
            </a:r>
            <a:r>
              <a:rPr lang="et-EE" b="1" dirty="0"/>
              <a:t>n</a:t>
            </a:r>
            <a:r>
              <a:rPr lang="en-US" b="1" dirty="0"/>
              <a:t>, </a:t>
            </a:r>
            <a:r>
              <a:rPr lang="en-US" b="1" dirty="0" err="1"/>
              <a:t>sidemed</a:t>
            </a:r>
            <a:r>
              <a:rPr lang="en-US" b="1" dirty="0"/>
              <a:t>, </a:t>
            </a:r>
            <a:r>
              <a:rPr lang="en-US" b="1" dirty="0" err="1"/>
              <a:t>lobitöö</a:t>
            </a:r>
            <a:r>
              <a:rPr lang="en-US" b="1" dirty="0"/>
              <a:t> </a:t>
            </a:r>
            <a:r>
              <a:rPr lang="en-US" b="1" dirty="0" err="1"/>
              <a:t>jne</a:t>
            </a:r>
            <a:r>
              <a:rPr lang="en-US" b="1" dirty="0"/>
              <a:t>? Kas </a:t>
            </a:r>
            <a:r>
              <a:rPr lang="et-EE" b="1" dirty="0"/>
              <a:t>suudad</a:t>
            </a:r>
            <a:r>
              <a:rPr lang="en-US" b="1" dirty="0"/>
              <a:t> </a:t>
            </a:r>
            <a:r>
              <a:rPr lang="en-US" b="1" dirty="0" err="1"/>
              <a:t>näidata</a:t>
            </a:r>
            <a:r>
              <a:rPr lang="en-US" b="1" dirty="0"/>
              <a:t>, et see </a:t>
            </a:r>
            <a:r>
              <a:rPr lang="en-US" b="1" dirty="0" err="1"/>
              <a:t>konkreetne</a:t>
            </a:r>
            <a:r>
              <a:rPr lang="en-US" b="1" dirty="0"/>
              <a:t> </a:t>
            </a:r>
            <a:r>
              <a:rPr lang="en-US" b="1" dirty="0" err="1"/>
              <a:t>juhtum</a:t>
            </a:r>
            <a:r>
              <a:rPr lang="en-US" b="1" dirty="0"/>
              <a:t> </a:t>
            </a:r>
            <a:r>
              <a:rPr lang="en-US" b="1" dirty="0" err="1"/>
              <a:t>või</a:t>
            </a:r>
            <a:r>
              <a:rPr lang="en-US" b="1" dirty="0"/>
              <a:t> </a:t>
            </a:r>
            <a:r>
              <a:rPr lang="en-US" b="1" dirty="0" err="1"/>
              <a:t>olukord</a:t>
            </a:r>
            <a:r>
              <a:rPr lang="en-US" b="1" dirty="0"/>
              <a:t> on </a:t>
            </a:r>
            <a:r>
              <a:rPr lang="et-EE" b="1" dirty="0"/>
              <a:t>konkreetne</a:t>
            </a:r>
            <a:r>
              <a:rPr lang="en-US" b="1" dirty="0"/>
              <a:t> </a:t>
            </a:r>
            <a:r>
              <a:rPr lang="en-US" b="1" dirty="0" err="1"/>
              <a:t>võrreldes</a:t>
            </a:r>
            <a:r>
              <a:rPr lang="en-US" b="1" dirty="0"/>
              <a:t> </a:t>
            </a:r>
            <a:r>
              <a:rPr lang="en-US" b="1" dirty="0" err="1"/>
              <a:t>teiste</a:t>
            </a:r>
            <a:r>
              <a:rPr lang="en-US" b="1" dirty="0"/>
              <a:t> </a:t>
            </a:r>
            <a:r>
              <a:rPr lang="en-US" b="1" dirty="0" err="1"/>
              <a:t>juhtumitega</a:t>
            </a:r>
            <a:r>
              <a:rPr lang="en-US" b="1" dirty="0"/>
              <a:t>?</a:t>
            </a:r>
            <a:endParaRPr lang="en-US" dirty="0"/>
          </a:p>
        </p:txBody>
      </p:sp>
    </p:spTree>
    <p:extLst>
      <p:ext uri="{BB962C8B-B14F-4D97-AF65-F5344CB8AC3E}">
        <p14:creationId xmlns:p14="http://schemas.microsoft.com/office/powerpoint/2010/main" val="423218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b="1" dirty="0"/>
              <a:t>faktikontroll</a:t>
            </a:r>
            <a:endParaRPr lang="en-US" dirty="0"/>
          </a:p>
        </p:txBody>
      </p:sp>
      <p:sp>
        <p:nvSpPr>
          <p:cNvPr id="3" name="Content Placeholder 2"/>
          <p:cNvSpPr>
            <a:spLocks noGrp="1"/>
          </p:cNvSpPr>
          <p:nvPr>
            <p:ph idx="1"/>
          </p:nvPr>
        </p:nvSpPr>
        <p:spPr/>
        <p:txBody>
          <a:bodyPr>
            <a:normAutofit/>
          </a:bodyPr>
          <a:lstStyle/>
          <a:p>
            <a:r>
              <a:rPr lang="fi-FI" dirty="0"/>
              <a:t>Serbia Uuriva Ajakirjanduse Keskuse </a:t>
            </a:r>
            <a:r>
              <a:rPr lang="fi-FI" dirty="0">
                <a:hlinkClick r:id="rId2"/>
              </a:rPr>
              <a:t>käsiraamatus</a:t>
            </a:r>
            <a:r>
              <a:rPr lang="fi-FI" dirty="0"/>
              <a:t> tehakse järgmine järeldus:</a:t>
            </a:r>
            <a:endParaRPr lang="et-EE" dirty="0"/>
          </a:p>
          <a:p>
            <a:pPr marL="114300" indent="0">
              <a:buNone/>
            </a:pPr>
            <a:r>
              <a:rPr lang="sr-Latn-CS" dirty="0"/>
              <a:t>„</a:t>
            </a:r>
            <a:r>
              <a:rPr lang="en-US" dirty="0"/>
              <a:t> </a:t>
            </a:r>
            <a:r>
              <a:rPr lang="en-US" dirty="0" err="1"/>
              <a:t>Parim</a:t>
            </a:r>
            <a:r>
              <a:rPr lang="en-US" dirty="0"/>
              <a:t> vastus </a:t>
            </a:r>
            <a:r>
              <a:rPr lang="en-US" dirty="0" err="1"/>
              <a:t>kõigile</a:t>
            </a:r>
            <a:r>
              <a:rPr lang="en-US" dirty="0"/>
              <a:t> </a:t>
            </a:r>
            <a:r>
              <a:rPr lang="en-US" dirty="0" err="1"/>
              <a:t>eelnimetatud</a:t>
            </a:r>
            <a:r>
              <a:rPr lang="en-US" dirty="0"/>
              <a:t> </a:t>
            </a:r>
            <a:r>
              <a:rPr lang="en-US" dirty="0" err="1"/>
              <a:t>küsimustele</a:t>
            </a:r>
            <a:r>
              <a:rPr lang="en-US" dirty="0"/>
              <a:t> on </a:t>
            </a:r>
            <a:r>
              <a:rPr lang="en-US" dirty="0" err="1"/>
              <a:t>alati</a:t>
            </a:r>
            <a:r>
              <a:rPr lang="en-US" dirty="0"/>
              <a:t> - </a:t>
            </a:r>
            <a:r>
              <a:rPr lang="en-US" dirty="0" err="1"/>
              <a:t>tõendid</a:t>
            </a:r>
            <a:r>
              <a:rPr lang="en-US" dirty="0"/>
              <a:t>. </a:t>
            </a:r>
            <a:r>
              <a:rPr lang="en-US" dirty="0" err="1"/>
              <a:t>Tõendid</a:t>
            </a:r>
            <a:r>
              <a:rPr lang="en-US" dirty="0"/>
              <a:t> on </a:t>
            </a:r>
            <a:r>
              <a:rPr lang="en-US" dirty="0" err="1"/>
              <a:t>eelkõige</a:t>
            </a:r>
            <a:r>
              <a:rPr lang="en-US" dirty="0"/>
              <a:t> </a:t>
            </a:r>
            <a:r>
              <a:rPr lang="en-US" dirty="0" err="1"/>
              <a:t>dokumendid</a:t>
            </a:r>
            <a:r>
              <a:rPr lang="en-US" dirty="0"/>
              <a:t>. </a:t>
            </a:r>
            <a:r>
              <a:rPr lang="en-US" dirty="0" err="1"/>
              <a:t>Faktikontrollija</a:t>
            </a:r>
            <a:r>
              <a:rPr lang="en-US" dirty="0"/>
              <a:t> </a:t>
            </a:r>
            <a:r>
              <a:rPr lang="en-US" dirty="0" err="1"/>
              <a:t>töötab</a:t>
            </a:r>
            <a:r>
              <a:rPr lang="en-US" dirty="0"/>
              <a:t> </a:t>
            </a:r>
            <a:r>
              <a:rPr lang="en-US" dirty="0" err="1"/>
              <a:t>meeleldi</a:t>
            </a:r>
            <a:r>
              <a:rPr lang="en-US" dirty="0"/>
              <a:t> </a:t>
            </a:r>
            <a:r>
              <a:rPr lang="en-US" dirty="0" err="1"/>
              <a:t>ametlike</a:t>
            </a:r>
            <a:r>
              <a:rPr lang="en-US" dirty="0"/>
              <a:t> </a:t>
            </a:r>
            <a:r>
              <a:rPr lang="en-US" dirty="0" err="1"/>
              <a:t>dokumentidega</a:t>
            </a:r>
            <a:r>
              <a:rPr lang="en-US" dirty="0"/>
              <a:t>, </a:t>
            </a:r>
            <a:r>
              <a:rPr lang="en-US" dirty="0" err="1"/>
              <a:t>kuigi</a:t>
            </a:r>
            <a:r>
              <a:rPr lang="en-US" dirty="0"/>
              <a:t> ta </a:t>
            </a:r>
            <a:r>
              <a:rPr lang="en-US" dirty="0" err="1"/>
              <a:t>võtab</a:t>
            </a:r>
            <a:r>
              <a:rPr lang="en-US" dirty="0"/>
              <a:t> </a:t>
            </a:r>
            <a:r>
              <a:rPr lang="en-US" dirty="0" err="1"/>
              <a:t>neid</a:t>
            </a:r>
            <a:r>
              <a:rPr lang="en-US" dirty="0"/>
              <a:t> </a:t>
            </a:r>
            <a:r>
              <a:rPr lang="en-US" dirty="0" err="1"/>
              <a:t>vahel</a:t>
            </a:r>
            <a:r>
              <a:rPr lang="en-US" dirty="0"/>
              <a:t> ka </a:t>
            </a:r>
            <a:r>
              <a:rPr lang="en-US" dirty="0" err="1"/>
              <a:t>teatud</a:t>
            </a:r>
            <a:r>
              <a:rPr lang="en-US" dirty="0"/>
              <a:t> </a:t>
            </a:r>
            <a:r>
              <a:rPr lang="en-US" dirty="0" err="1"/>
              <a:t>skeptilisusega</a:t>
            </a:r>
            <a:r>
              <a:rPr lang="en-US" dirty="0"/>
              <a:t>. </a:t>
            </a:r>
            <a:r>
              <a:rPr lang="en-US" dirty="0" err="1"/>
              <a:t>Tõendid</a:t>
            </a:r>
            <a:r>
              <a:rPr lang="en-US" dirty="0"/>
              <a:t> on </a:t>
            </a:r>
            <a:r>
              <a:rPr lang="en-US" dirty="0" err="1"/>
              <a:t>samuti</a:t>
            </a:r>
            <a:r>
              <a:rPr lang="en-US" dirty="0"/>
              <a:t> </a:t>
            </a:r>
            <a:r>
              <a:rPr lang="en-US" dirty="0" err="1"/>
              <a:t>teave</a:t>
            </a:r>
            <a:r>
              <a:rPr lang="en-US" dirty="0"/>
              <a:t> </a:t>
            </a:r>
            <a:r>
              <a:rPr lang="en-US" dirty="0" err="1"/>
              <a:t>riigi</a:t>
            </a:r>
            <a:r>
              <a:rPr lang="en-US" dirty="0"/>
              <a:t>- ja </a:t>
            </a:r>
            <a:r>
              <a:rPr lang="en-US" dirty="0" err="1"/>
              <a:t>eraettevõtete</a:t>
            </a:r>
            <a:r>
              <a:rPr lang="en-US" dirty="0"/>
              <a:t> </a:t>
            </a:r>
            <a:r>
              <a:rPr lang="en-US" dirty="0" err="1"/>
              <a:t>kohta</a:t>
            </a:r>
            <a:r>
              <a:rPr lang="en-US" dirty="0"/>
              <a:t>, audio- ja </a:t>
            </a:r>
            <a:r>
              <a:rPr lang="en-US" dirty="0" err="1"/>
              <a:t>videomaterjalid</a:t>
            </a:r>
            <a:r>
              <a:rPr lang="en-US" dirty="0"/>
              <a:t> (</a:t>
            </a:r>
            <a:r>
              <a:rPr lang="en-US" dirty="0" err="1"/>
              <a:t>intervjuud</a:t>
            </a:r>
            <a:r>
              <a:rPr lang="en-US" dirty="0"/>
              <a:t>, </a:t>
            </a:r>
            <a:r>
              <a:rPr lang="en-US" dirty="0" err="1"/>
              <a:t>protokollid</a:t>
            </a:r>
            <a:r>
              <a:rPr lang="en-US" dirty="0"/>
              <a:t>, </a:t>
            </a:r>
            <a:r>
              <a:rPr lang="en-US" dirty="0" err="1"/>
              <a:t>kohtumaterjalid</a:t>
            </a:r>
            <a:r>
              <a:rPr lang="en-US" dirty="0"/>
              <a:t>), </a:t>
            </a:r>
            <a:r>
              <a:rPr lang="en-US" dirty="0" err="1"/>
              <a:t>fotod</a:t>
            </a:r>
            <a:r>
              <a:rPr lang="en-US" dirty="0"/>
              <a:t>, </a:t>
            </a:r>
            <a:r>
              <a:rPr lang="en-US" dirty="0" err="1"/>
              <a:t>telefoninimekirjad</a:t>
            </a:r>
            <a:r>
              <a:rPr lang="en-US" dirty="0"/>
              <a:t>, </a:t>
            </a:r>
            <a:r>
              <a:rPr lang="en-US" dirty="0" err="1"/>
              <a:t>aadressiraamatud</a:t>
            </a:r>
            <a:r>
              <a:rPr lang="en-US" dirty="0"/>
              <a:t>, </a:t>
            </a:r>
            <a:r>
              <a:rPr lang="en-US" dirty="0" err="1"/>
              <a:t>väljatrükid</a:t>
            </a:r>
            <a:r>
              <a:rPr lang="en-US" dirty="0"/>
              <a:t> </a:t>
            </a:r>
            <a:r>
              <a:rPr lang="en-US" dirty="0" err="1"/>
              <a:t>veebilehtedelt</a:t>
            </a:r>
            <a:r>
              <a:rPr lang="en-US" dirty="0"/>
              <a:t>, </a:t>
            </a:r>
            <a:r>
              <a:rPr lang="en-US" dirty="0" err="1"/>
              <a:t>Google'i</a:t>
            </a:r>
            <a:r>
              <a:rPr lang="en-US" dirty="0"/>
              <a:t> </a:t>
            </a:r>
            <a:r>
              <a:rPr lang="en-US" dirty="0" err="1"/>
              <a:t>kaardid</a:t>
            </a:r>
            <a:r>
              <a:rPr lang="en-US" dirty="0"/>
              <a:t> </a:t>
            </a:r>
            <a:r>
              <a:rPr lang="en-US" dirty="0" err="1"/>
              <a:t>jne</a:t>
            </a:r>
            <a:r>
              <a:rPr lang="en-US" dirty="0"/>
              <a:t>.</a:t>
            </a:r>
            <a:r>
              <a:rPr lang="sr-Latn-CS" dirty="0"/>
              <a:t>“</a:t>
            </a:r>
          </a:p>
        </p:txBody>
      </p:sp>
    </p:spTree>
    <p:extLst>
      <p:ext uri="{BB962C8B-B14F-4D97-AF65-F5344CB8AC3E}">
        <p14:creationId xmlns:p14="http://schemas.microsoft.com/office/powerpoint/2010/main" val="44953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332983"/>
            <a:ext cx="4953000" cy="3448817"/>
          </a:xfrm>
          <a:prstGeom prst="rect">
            <a:avLst/>
          </a:prstGeom>
        </p:spPr>
      </p:pic>
      <p:sp>
        <p:nvSpPr>
          <p:cNvPr id="2" name="Title 1"/>
          <p:cNvSpPr>
            <a:spLocks noGrp="1"/>
          </p:cNvSpPr>
          <p:nvPr>
            <p:ph type="title"/>
          </p:nvPr>
        </p:nvSpPr>
        <p:spPr/>
        <p:txBody>
          <a:bodyPr>
            <a:normAutofit/>
          </a:bodyPr>
          <a:lstStyle/>
          <a:p>
            <a:r>
              <a:rPr lang="et-EE" b="1" dirty="0"/>
              <a:t>Usaldusväärse info leidmine</a:t>
            </a:r>
            <a:endParaRPr lang="en-US" dirty="0"/>
          </a:p>
        </p:txBody>
      </p:sp>
      <p:sp>
        <p:nvSpPr>
          <p:cNvPr id="3" name="Content Placeholder 2"/>
          <p:cNvSpPr>
            <a:spLocks noGrp="1"/>
          </p:cNvSpPr>
          <p:nvPr>
            <p:ph idx="1"/>
          </p:nvPr>
        </p:nvSpPr>
        <p:spPr/>
        <p:txBody>
          <a:bodyPr>
            <a:normAutofit/>
          </a:bodyPr>
          <a:lstStyle/>
          <a:p>
            <a:r>
              <a:rPr lang="et-EE" sz="2000" dirty="0"/>
              <a:t>Meie IT-revolutsiooniga muutusid enneolematud teadmised ja teave kõigile kättesaadavaks. Tänapäeval ei ole probleemiks mitte niivõrd juurdepääs teabele, vaid see, milline teave on usaldusväärne ning kust ja kuidas seda usaldusväärset teavet otsida ja leida.</a:t>
            </a:r>
          </a:p>
          <a:p>
            <a:pPr marL="114300" indent="0">
              <a:buNone/>
            </a:pPr>
            <a:endParaRPr lang="sr-Latn-CS" sz="2000" dirty="0"/>
          </a:p>
        </p:txBody>
      </p:sp>
    </p:spTree>
    <p:extLst>
      <p:ext uri="{BB962C8B-B14F-4D97-AF65-F5344CB8AC3E}">
        <p14:creationId xmlns:p14="http://schemas.microsoft.com/office/powerpoint/2010/main" val="59676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sz="2800" dirty="0"/>
              <a:t>USALDUSVÄÄRSED ALLIKAD</a:t>
            </a:r>
            <a:r>
              <a:rPr lang="en-US" sz="2800" dirty="0"/>
              <a:t>: google scholar, google books, academia.edu… </a:t>
            </a:r>
          </a:p>
        </p:txBody>
      </p:sp>
      <p:sp>
        <p:nvSpPr>
          <p:cNvPr id="3" name="Content Placeholder 2"/>
          <p:cNvSpPr>
            <a:spLocks noGrp="1"/>
          </p:cNvSpPr>
          <p:nvPr>
            <p:ph idx="1"/>
          </p:nvPr>
        </p:nvSpPr>
        <p:spPr/>
        <p:txBody>
          <a:bodyPr>
            <a:normAutofit lnSpcReduction="10000"/>
          </a:bodyPr>
          <a:lstStyle/>
          <a:p>
            <a:pPr algn="just"/>
            <a:r>
              <a:rPr lang="en-US" dirty="0" err="1"/>
              <a:t>Paljud</a:t>
            </a:r>
            <a:r>
              <a:rPr lang="en-US" dirty="0"/>
              <a:t> </a:t>
            </a:r>
            <a:r>
              <a:rPr lang="en-US" dirty="0" err="1"/>
              <a:t>inimesed</a:t>
            </a:r>
            <a:r>
              <a:rPr lang="en-US" dirty="0"/>
              <a:t> </a:t>
            </a:r>
            <a:r>
              <a:rPr lang="en-US" dirty="0" err="1"/>
              <a:t>kalduvad</a:t>
            </a:r>
            <a:r>
              <a:rPr lang="en-US" dirty="0"/>
              <a:t> </a:t>
            </a:r>
            <a:r>
              <a:rPr lang="en-US" dirty="0" err="1"/>
              <a:t>tänapäeval</a:t>
            </a:r>
            <a:r>
              <a:rPr lang="en-US" dirty="0"/>
              <a:t> </a:t>
            </a:r>
            <a:r>
              <a:rPr lang="en-US" dirty="0" err="1"/>
              <a:t>kasutama</a:t>
            </a:r>
            <a:r>
              <a:rPr lang="en-US" dirty="0"/>
              <a:t> </a:t>
            </a:r>
            <a:r>
              <a:rPr lang="en-US" dirty="0" err="1"/>
              <a:t>lihtsalt</a:t>
            </a:r>
            <a:r>
              <a:rPr lang="en-US" dirty="0"/>
              <a:t> </a:t>
            </a:r>
            <a:r>
              <a:rPr lang="en-US" dirty="0" err="1"/>
              <a:t>ükskõik</a:t>
            </a:r>
            <a:r>
              <a:rPr lang="en-US" dirty="0"/>
              <a:t> </a:t>
            </a:r>
            <a:r>
              <a:rPr lang="en-US" dirty="0" err="1"/>
              <a:t>millist</a:t>
            </a:r>
            <a:r>
              <a:rPr lang="en-US" dirty="0"/>
              <a:t> </a:t>
            </a:r>
            <a:r>
              <a:rPr lang="en-US" dirty="0" err="1"/>
              <a:t>internetiallikat</a:t>
            </a:r>
            <a:r>
              <a:rPr lang="en-US" dirty="0"/>
              <a:t>. </a:t>
            </a:r>
            <a:r>
              <a:rPr lang="en-US" dirty="0" err="1"/>
              <a:t>Enamik</a:t>
            </a:r>
            <a:r>
              <a:rPr lang="en-US" dirty="0"/>
              <a:t> </a:t>
            </a:r>
            <a:r>
              <a:rPr lang="en-US" dirty="0" err="1"/>
              <a:t>kasutab</a:t>
            </a:r>
            <a:r>
              <a:rPr lang="en-US" dirty="0"/>
              <a:t> </a:t>
            </a:r>
            <a:r>
              <a:rPr lang="en-US" dirty="0" err="1"/>
              <a:t>Vikipeediat</a:t>
            </a:r>
            <a:r>
              <a:rPr lang="en-US" dirty="0"/>
              <a:t>, mis on </a:t>
            </a:r>
            <a:r>
              <a:rPr lang="en-US" dirty="0" err="1"/>
              <a:t>hea</a:t>
            </a:r>
            <a:r>
              <a:rPr lang="en-US" dirty="0"/>
              <a:t> </a:t>
            </a:r>
            <a:r>
              <a:rPr lang="en-US" dirty="0" err="1"/>
              <a:t>esmase</a:t>
            </a:r>
            <a:r>
              <a:rPr lang="en-US" dirty="0"/>
              <a:t> </a:t>
            </a:r>
            <a:r>
              <a:rPr lang="en-US" dirty="0" err="1"/>
              <a:t>teabe</a:t>
            </a:r>
            <a:r>
              <a:rPr lang="en-US" dirty="0"/>
              <a:t> </a:t>
            </a:r>
            <a:r>
              <a:rPr lang="en-US" dirty="0" err="1"/>
              <a:t>saamiseks</a:t>
            </a:r>
            <a:r>
              <a:rPr lang="en-US" dirty="0"/>
              <a:t> ja </a:t>
            </a:r>
            <a:r>
              <a:rPr lang="en-US" dirty="0" err="1"/>
              <a:t>teemaga</a:t>
            </a:r>
            <a:r>
              <a:rPr lang="en-US" dirty="0"/>
              <a:t> </a:t>
            </a:r>
            <a:r>
              <a:rPr lang="en-US" dirty="0" err="1"/>
              <a:t>tutvumiseks</a:t>
            </a:r>
            <a:r>
              <a:rPr lang="en-US" dirty="0"/>
              <a:t>. </a:t>
            </a:r>
            <a:r>
              <a:rPr lang="en-US" dirty="0" err="1"/>
              <a:t>Samal</a:t>
            </a:r>
            <a:r>
              <a:rPr lang="en-US" dirty="0"/>
              <a:t> </a:t>
            </a:r>
            <a:r>
              <a:rPr lang="en-US" dirty="0" err="1"/>
              <a:t>ajal</a:t>
            </a:r>
            <a:r>
              <a:rPr lang="en-US" dirty="0"/>
              <a:t> </a:t>
            </a:r>
            <a:r>
              <a:rPr lang="en-US" dirty="0" err="1"/>
              <a:t>selle</a:t>
            </a:r>
            <a:r>
              <a:rPr lang="en-US" dirty="0"/>
              <a:t> </a:t>
            </a:r>
            <a:r>
              <a:rPr lang="en-US" dirty="0" err="1"/>
              <a:t>faktiline</a:t>
            </a:r>
            <a:r>
              <a:rPr lang="en-US" dirty="0"/>
              <a:t> </a:t>
            </a:r>
            <a:r>
              <a:rPr lang="en-US" dirty="0" err="1"/>
              <a:t>usaldusväärsus</a:t>
            </a:r>
            <a:r>
              <a:rPr lang="en-US" dirty="0"/>
              <a:t> </a:t>
            </a:r>
            <a:r>
              <a:rPr lang="en-US" dirty="0" err="1"/>
              <a:t>võib</a:t>
            </a:r>
            <a:r>
              <a:rPr lang="en-US" dirty="0"/>
              <a:t> olla </a:t>
            </a:r>
            <a:r>
              <a:rPr lang="en-US" dirty="0" err="1"/>
              <a:t>kaheldav</a:t>
            </a:r>
            <a:r>
              <a:rPr lang="en-US" dirty="0"/>
              <a:t>, </a:t>
            </a:r>
            <a:r>
              <a:rPr lang="en-US" dirty="0" err="1"/>
              <a:t>kuna</a:t>
            </a:r>
            <a:r>
              <a:rPr lang="en-US" dirty="0"/>
              <a:t> </a:t>
            </a:r>
            <a:r>
              <a:rPr lang="en-US" dirty="0" err="1"/>
              <a:t>tegemist</a:t>
            </a:r>
            <a:r>
              <a:rPr lang="en-US" dirty="0"/>
              <a:t> on </a:t>
            </a:r>
            <a:r>
              <a:rPr lang="en-US" dirty="0" err="1"/>
              <a:t>vaba</a:t>
            </a:r>
            <a:r>
              <a:rPr lang="en-US" dirty="0"/>
              <a:t> </a:t>
            </a:r>
            <a:r>
              <a:rPr lang="en-US" dirty="0" err="1"/>
              <a:t>entsüklopeediaga</a:t>
            </a:r>
            <a:r>
              <a:rPr lang="en-US" dirty="0"/>
              <a:t>, </a:t>
            </a:r>
            <a:r>
              <a:rPr lang="en-US" dirty="0" err="1"/>
              <a:t>millel</a:t>
            </a:r>
            <a:r>
              <a:rPr lang="en-US" dirty="0"/>
              <a:t> </a:t>
            </a:r>
            <a:r>
              <a:rPr lang="en-US" dirty="0" err="1"/>
              <a:t>puudub</a:t>
            </a:r>
            <a:r>
              <a:rPr lang="en-US" dirty="0"/>
              <a:t> </a:t>
            </a:r>
            <a:r>
              <a:rPr lang="en-US" dirty="0" err="1"/>
              <a:t>tugev</a:t>
            </a:r>
            <a:r>
              <a:rPr lang="en-US" dirty="0"/>
              <a:t> </a:t>
            </a:r>
            <a:r>
              <a:rPr lang="en-US" dirty="0" err="1"/>
              <a:t>tsentraliseeritud</a:t>
            </a:r>
            <a:r>
              <a:rPr lang="en-US" dirty="0"/>
              <a:t> </a:t>
            </a:r>
            <a:r>
              <a:rPr lang="en-US" dirty="0" err="1"/>
              <a:t>toimetamis</a:t>
            </a:r>
            <a:r>
              <a:rPr lang="en-US" dirty="0"/>
              <a:t>- ja </a:t>
            </a:r>
            <a:r>
              <a:rPr lang="en-US" dirty="0" err="1"/>
              <a:t>läbivaatamisprotsess</a:t>
            </a:r>
            <a:r>
              <a:rPr lang="en-US" dirty="0"/>
              <a:t>.</a:t>
            </a:r>
            <a:endParaRPr lang="et-EE" dirty="0"/>
          </a:p>
          <a:p>
            <a:pPr algn="just"/>
            <a:r>
              <a:rPr lang="en-US" dirty="0" err="1"/>
              <a:t>Seega</a:t>
            </a:r>
            <a:r>
              <a:rPr lang="en-US" dirty="0"/>
              <a:t> </a:t>
            </a:r>
            <a:r>
              <a:rPr lang="en-US" dirty="0" err="1"/>
              <a:t>võib</a:t>
            </a:r>
            <a:r>
              <a:rPr lang="en-US" dirty="0"/>
              <a:t> </a:t>
            </a:r>
            <a:r>
              <a:rPr lang="en-US" dirty="0" err="1"/>
              <a:t>Vikipeedia</a:t>
            </a:r>
            <a:r>
              <a:rPr lang="en-US" dirty="0"/>
              <a:t> olla </a:t>
            </a:r>
            <a:r>
              <a:rPr lang="en-US" dirty="0" err="1"/>
              <a:t>kasulik</a:t>
            </a:r>
            <a:r>
              <a:rPr lang="en-US" dirty="0"/>
              <a:t>, </a:t>
            </a:r>
            <a:r>
              <a:rPr lang="en-US" dirty="0" err="1"/>
              <a:t>kuid</a:t>
            </a:r>
            <a:r>
              <a:rPr lang="en-US" dirty="0"/>
              <a:t> </a:t>
            </a:r>
            <a:r>
              <a:rPr lang="en-US" dirty="0" err="1"/>
              <a:t>sellesse</a:t>
            </a:r>
            <a:r>
              <a:rPr lang="en-US" dirty="0"/>
              <a:t> </a:t>
            </a:r>
            <a:r>
              <a:rPr lang="en-US" dirty="0" err="1"/>
              <a:t>tuleb</a:t>
            </a:r>
            <a:r>
              <a:rPr lang="en-US" dirty="0"/>
              <a:t> </a:t>
            </a:r>
            <a:r>
              <a:rPr lang="en-US" dirty="0" err="1"/>
              <a:t>suhtud</a:t>
            </a:r>
            <a:r>
              <a:rPr lang="en-US" dirty="0"/>
              <a:t> </a:t>
            </a:r>
            <a:r>
              <a:rPr lang="en-US" dirty="0" err="1"/>
              <a:t>kriitiliselt</a:t>
            </a:r>
            <a:r>
              <a:rPr lang="en-US" dirty="0"/>
              <a:t> ja </a:t>
            </a:r>
            <a:r>
              <a:rPr lang="en-US" dirty="0" err="1"/>
              <a:t>püüda</a:t>
            </a:r>
            <a:r>
              <a:rPr lang="en-US" dirty="0"/>
              <a:t> </a:t>
            </a:r>
            <a:r>
              <a:rPr lang="en-US" dirty="0" err="1"/>
              <a:t>võimalikult</a:t>
            </a:r>
            <a:r>
              <a:rPr lang="en-US" dirty="0"/>
              <a:t> </a:t>
            </a:r>
            <a:r>
              <a:rPr lang="en-US" dirty="0" err="1"/>
              <a:t>palju</a:t>
            </a:r>
            <a:r>
              <a:rPr lang="en-US" dirty="0"/>
              <a:t> </a:t>
            </a:r>
            <a:r>
              <a:rPr lang="en-US" dirty="0" err="1"/>
              <a:t>selle</a:t>
            </a:r>
            <a:r>
              <a:rPr lang="en-US" dirty="0"/>
              <a:t> </a:t>
            </a:r>
            <a:r>
              <a:rPr lang="en-US" dirty="0" err="1"/>
              <a:t>andmeid</a:t>
            </a:r>
            <a:r>
              <a:rPr lang="en-US" dirty="0"/>
              <a:t> </a:t>
            </a:r>
            <a:r>
              <a:rPr lang="en-US" dirty="0" err="1"/>
              <a:t>täiendavalt</a:t>
            </a:r>
            <a:r>
              <a:rPr lang="en-US" dirty="0"/>
              <a:t> </a:t>
            </a:r>
            <a:r>
              <a:rPr lang="en-US" dirty="0" err="1"/>
              <a:t>kontrollida</a:t>
            </a:r>
            <a:r>
              <a:rPr lang="en-US" dirty="0"/>
              <a:t>. </a:t>
            </a:r>
            <a:r>
              <a:rPr lang="en-US" dirty="0" err="1"/>
              <a:t>Ajakirjanduse</a:t>
            </a:r>
            <a:r>
              <a:rPr lang="en-US" dirty="0"/>
              <a:t> </a:t>
            </a:r>
            <a:r>
              <a:rPr lang="en-US" dirty="0" err="1"/>
              <a:t>rusikareegliks</a:t>
            </a:r>
            <a:r>
              <a:rPr lang="en-US" dirty="0"/>
              <a:t> on </a:t>
            </a:r>
            <a:r>
              <a:rPr lang="en-US" dirty="0" err="1"/>
              <a:t>kontrollida</a:t>
            </a:r>
            <a:r>
              <a:rPr lang="en-US" dirty="0"/>
              <a:t> </a:t>
            </a:r>
            <a:r>
              <a:rPr lang="en-US" dirty="0" err="1"/>
              <a:t>teavet</a:t>
            </a:r>
            <a:r>
              <a:rPr lang="en-US" dirty="0"/>
              <a:t> 2 </a:t>
            </a:r>
            <a:r>
              <a:rPr lang="en-US" dirty="0" err="1"/>
              <a:t>sõltumatust</a:t>
            </a:r>
            <a:r>
              <a:rPr lang="en-US" dirty="0"/>
              <a:t> </a:t>
            </a:r>
            <a:r>
              <a:rPr lang="en-US" dirty="0" err="1"/>
              <a:t>allikast</a:t>
            </a:r>
            <a:r>
              <a:rPr lang="en-US" dirty="0"/>
              <a:t>.</a:t>
            </a:r>
            <a:endParaRPr lang="sr-Cyrl-RS" dirty="0"/>
          </a:p>
        </p:txBody>
      </p:sp>
    </p:spTree>
    <p:extLst>
      <p:ext uri="{BB962C8B-B14F-4D97-AF65-F5344CB8AC3E}">
        <p14:creationId xmlns:p14="http://schemas.microsoft.com/office/powerpoint/2010/main" val="380010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1. </a:t>
            </a:r>
            <a:r>
              <a:rPr lang="en-US" sz="3600" dirty="0">
                <a:hlinkClick r:id="rId2"/>
              </a:rPr>
              <a:t>Google books</a:t>
            </a:r>
            <a:endParaRPr lang="en-US" dirty="0"/>
          </a:p>
        </p:txBody>
      </p:sp>
      <p:sp>
        <p:nvSpPr>
          <p:cNvPr id="3" name="Content Placeholder 2"/>
          <p:cNvSpPr>
            <a:spLocks noGrp="1"/>
          </p:cNvSpPr>
          <p:nvPr>
            <p:ph idx="1"/>
          </p:nvPr>
        </p:nvSpPr>
        <p:spPr>
          <a:xfrm>
            <a:off x="228600" y="1752600"/>
            <a:ext cx="8763000" cy="4373563"/>
          </a:xfrm>
        </p:spPr>
        <p:txBody>
          <a:bodyPr>
            <a:normAutofit/>
          </a:bodyPr>
          <a:lstStyle/>
          <a:p>
            <a:pPr algn="just"/>
            <a:r>
              <a:rPr lang="en-US" sz="1400" dirty="0"/>
              <a:t>Google Books on </a:t>
            </a:r>
            <a:r>
              <a:rPr lang="en-US" sz="1400" dirty="0" err="1"/>
              <a:t>suurim</a:t>
            </a:r>
            <a:r>
              <a:rPr lang="en-US" sz="1400" dirty="0"/>
              <a:t> </a:t>
            </a:r>
            <a:r>
              <a:rPr lang="en-US" sz="1400" dirty="0" err="1"/>
              <a:t>avaldatud</a:t>
            </a:r>
            <a:r>
              <a:rPr lang="en-US" sz="1400" dirty="0"/>
              <a:t> </a:t>
            </a:r>
            <a:r>
              <a:rPr lang="en-US" sz="1400" dirty="0" err="1"/>
              <a:t>raamatute</a:t>
            </a:r>
            <a:r>
              <a:rPr lang="en-US" sz="1400" dirty="0"/>
              <a:t> </a:t>
            </a:r>
            <a:r>
              <a:rPr lang="en-US" sz="1400" dirty="0" err="1"/>
              <a:t>kogumik</a:t>
            </a:r>
            <a:r>
              <a:rPr lang="en-US" sz="1400" dirty="0"/>
              <a:t>. </a:t>
            </a:r>
            <a:r>
              <a:rPr lang="en-US" sz="1400" dirty="0" err="1"/>
              <a:t>Mõned</a:t>
            </a:r>
            <a:r>
              <a:rPr lang="en-US" sz="1400" dirty="0"/>
              <a:t> </a:t>
            </a:r>
            <a:r>
              <a:rPr lang="en-US" sz="1400" dirty="0" err="1"/>
              <a:t>neist</a:t>
            </a:r>
            <a:r>
              <a:rPr lang="en-US" sz="1400" dirty="0"/>
              <a:t> on </a:t>
            </a:r>
            <a:r>
              <a:rPr lang="en-US" sz="1400" dirty="0" err="1"/>
              <a:t>täies</a:t>
            </a:r>
            <a:r>
              <a:rPr lang="en-US" sz="1400" dirty="0"/>
              <a:t> </a:t>
            </a:r>
            <a:r>
              <a:rPr lang="en-US" sz="1400" dirty="0" err="1"/>
              <a:t>mahus</a:t>
            </a:r>
            <a:r>
              <a:rPr lang="en-US" sz="1400" dirty="0"/>
              <a:t> </a:t>
            </a:r>
            <a:r>
              <a:rPr lang="en-US" sz="1400" dirty="0" err="1"/>
              <a:t>avalikult</a:t>
            </a:r>
            <a:r>
              <a:rPr lang="en-US" sz="1400" dirty="0"/>
              <a:t> </a:t>
            </a:r>
            <a:r>
              <a:rPr lang="en-US" sz="1400" dirty="0" err="1"/>
              <a:t>kättesaadavad</a:t>
            </a:r>
            <a:r>
              <a:rPr lang="en-US" sz="1400" dirty="0"/>
              <a:t>, </a:t>
            </a:r>
            <a:r>
              <a:rPr lang="en-US" sz="1400" dirty="0" err="1"/>
              <a:t>paljusid</a:t>
            </a:r>
            <a:r>
              <a:rPr lang="en-US" sz="1400" dirty="0"/>
              <a:t> </a:t>
            </a:r>
            <a:r>
              <a:rPr lang="en-US" sz="1400" dirty="0" err="1"/>
              <a:t>teisi</a:t>
            </a:r>
            <a:r>
              <a:rPr lang="en-US" sz="1400" dirty="0"/>
              <a:t> </a:t>
            </a:r>
            <a:r>
              <a:rPr lang="en-US" sz="1400" dirty="0" err="1"/>
              <a:t>saab</a:t>
            </a:r>
            <a:r>
              <a:rPr lang="en-US" sz="1400" dirty="0"/>
              <a:t> </a:t>
            </a:r>
            <a:r>
              <a:rPr lang="en-US" sz="1400" dirty="0" err="1"/>
              <a:t>otsida</a:t>
            </a:r>
            <a:r>
              <a:rPr lang="en-US" sz="1400" dirty="0"/>
              <a:t> „</a:t>
            </a:r>
            <a:r>
              <a:rPr lang="en-US" sz="1400" dirty="0" err="1"/>
              <a:t>eelvaatefunktsiooni</a:t>
            </a:r>
            <a:r>
              <a:rPr lang="en-US" sz="1400" dirty="0"/>
              <a:t>“ </a:t>
            </a:r>
            <a:r>
              <a:rPr lang="en-US" sz="1400" dirty="0" err="1"/>
              <a:t>abil</a:t>
            </a:r>
            <a:r>
              <a:rPr lang="en-US" sz="1400" dirty="0"/>
              <a:t>, </a:t>
            </a:r>
            <a:r>
              <a:rPr lang="en-US" sz="1400" dirty="0" err="1"/>
              <a:t>st</a:t>
            </a:r>
            <a:r>
              <a:rPr lang="en-US" sz="1400" dirty="0"/>
              <a:t> </a:t>
            </a:r>
            <a:r>
              <a:rPr lang="en-US" sz="1400" dirty="0" err="1"/>
              <a:t>te</a:t>
            </a:r>
            <a:r>
              <a:rPr lang="en-US" sz="1400" dirty="0"/>
              <a:t> </a:t>
            </a:r>
            <a:r>
              <a:rPr lang="en-US" sz="1400" dirty="0" err="1"/>
              <a:t>saate</a:t>
            </a:r>
            <a:r>
              <a:rPr lang="en-US" sz="1400" dirty="0"/>
              <a:t> </a:t>
            </a:r>
            <a:r>
              <a:rPr lang="en-US" sz="1400" dirty="0" err="1"/>
              <a:t>kontrollida</a:t>
            </a:r>
            <a:r>
              <a:rPr lang="en-US" sz="1400" dirty="0"/>
              <a:t> </a:t>
            </a:r>
            <a:r>
              <a:rPr lang="en-US" sz="1400" dirty="0" err="1"/>
              <a:t>selle</a:t>
            </a:r>
            <a:r>
              <a:rPr lang="en-US" sz="1400" dirty="0"/>
              <a:t> </a:t>
            </a:r>
            <a:r>
              <a:rPr lang="en-US" sz="1400" dirty="0" err="1"/>
              <a:t>sisu</a:t>
            </a:r>
            <a:r>
              <a:rPr lang="en-US" sz="1400" dirty="0"/>
              <a:t>, </a:t>
            </a:r>
            <a:r>
              <a:rPr lang="en-US" sz="1400" dirty="0" err="1"/>
              <a:t>tavaliselt</a:t>
            </a:r>
            <a:r>
              <a:rPr lang="en-US" sz="1400" dirty="0"/>
              <a:t> </a:t>
            </a:r>
            <a:r>
              <a:rPr lang="en-US" sz="1400" dirty="0" err="1"/>
              <a:t>sissejuhatust</a:t>
            </a:r>
            <a:r>
              <a:rPr lang="en-US" sz="1400" dirty="0"/>
              <a:t> ja </a:t>
            </a:r>
            <a:r>
              <a:rPr lang="en-US" sz="1400" dirty="0" err="1"/>
              <a:t>mõningaid</a:t>
            </a:r>
            <a:r>
              <a:rPr lang="en-US" sz="1400" dirty="0"/>
              <a:t> </a:t>
            </a:r>
            <a:r>
              <a:rPr lang="en-US" sz="1400" dirty="0" err="1"/>
              <a:t>lehekülgi</a:t>
            </a:r>
            <a:r>
              <a:rPr lang="en-US" sz="1400" dirty="0"/>
              <a:t>. See </a:t>
            </a:r>
            <a:r>
              <a:rPr lang="en-US" sz="1400" dirty="0" err="1"/>
              <a:t>võib</a:t>
            </a:r>
            <a:r>
              <a:rPr lang="en-US" sz="1400" dirty="0"/>
              <a:t> </a:t>
            </a:r>
            <a:r>
              <a:rPr lang="en-US" sz="1400" dirty="0" err="1"/>
              <a:t>anda</a:t>
            </a:r>
            <a:r>
              <a:rPr lang="en-US" sz="1400" dirty="0"/>
              <a:t> </a:t>
            </a:r>
            <a:r>
              <a:rPr lang="en-US" sz="1400" dirty="0" err="1"/>
              <a:t>teile</a:t>
            </a:r>
            <a:r>
              <a:rPr lang="en-US" sz="1400" dirty="0"/>
              <a:t> </a:t>
            </a:r>
            <a:r>
              <a:rPr lang="en-US" sz="1400" dirty="0" err="1"/>
              <a:t>kiire</a:t>
            </a:r>
            <a:r>
              <a:rPr lang="en-US" sz="1400" dirty="0"/>
              <a:t> </a:t>
            </a:r>
            <a:r>
              <a:rPr lang="en-US" sz="1400" dirty="0" err="1"/>
              <a:t>ülevaate</a:t>
            </a:r>
            <a:r>
              <a:rPr lang="en-US" sz="1400" dirty="0"/>
              <a:t> </a:t>
            </a:r>
            <a:r>
              <a:rPr lang="en-US" sz="1400" dirty="0" err="1"/>
              <a:t>kõige</a:t>
            </a:r>
            <a:r>
              <a:rPr lang="en-US" sz="1400" dirty="0"/>
              <a:t> </a:t>
            </a:r>
            <a:r>
              <a:rPr lang="en-US" sz="1400" dirty="0" err="1"/>
              <a:t>viidatumatest</a:t>
            </a:r>
            <a:r>
              <a:rPr lang="en-US" sz="1400" dirty="0"/>
              <a:t> </a:t>
            </a:r>
            <a:r>
              <a:rPr lang="en-US" sz="1400" dirty="0" err="1"/>
              <a:t>teostest</a:t>
            </a:r>
            <a:r>
              <a:rPr lang="en-US" sz="1400" dirty="0"/>
              <a:t> ja </a:t>
            </a:r>
            <a:r>
              <a:rPr lang="en-US" sz="1400" dirty="0" err="1"/>
              <a:t>autoritest</a:t>
            </a:r>
            <a:r>
              <a:rPr lang="en-US" sz="1400" dirty="0"/>
              <a:t>. </a:t>
            </a:r>
            <a:r>
              <a:rPr lang="en-US" sz="1400" dirty="0" err="1"/>
              <a:t>Nii</a:t>
            </a:r>
            <a:r>
              <a:rPr lang="en-US" sz="1400" dirty="0"/>
              <a:t> </a:t>
            </a:r>
            <a:r>
              <a:rPr lang="en-US" sz="1400" dirty="0" err="1"/>
              <a:t>näiteks</a:t>
            </a:r>
            <a:r>
              <a:rPr lang="en-US" sz="1400" dirty="0"/>
              <a:t>, </a:t>
            </a:r>
            <a:r>
              <a:rPr lang="en-US" sz="1400" dirty="0" err="1"/>
              <a:t>kui</a:t>
            </a:r>
            <a:r>
              <a:rPr lang="en-US" sz="1400" dirty="0"/>
              <a:t> </a:t>
            </a:r>
            <a:r>
              <a:rPr lang="en-US" sz="1400" dirty="0" err="1"/>
              <a:t>sisestate</a:t>
            </a:r>
            <a:r>
              <a:rPr lang="en-US" sz="1400" dirty="0"/>
              <a:t> </a:t>
            </a:r>
            <a:r>
              <a:rPr lang="en-US" sz="1400" dirty="0" err="1"/>
              <a:t>sellise</a:t>
            </a:r>
            <a:r>
              <a:rPr lang="en-US" sz="1400" dirty="0"/>
              <a:t> </a:t>
            </a:r>
            <a:r>
              <a:rPr lang="en-US" sz="1400" dirty="0" err="1"/>
              <a:t>otsingusõna</a:t>
            </a:r>
            <a:r>
              <a:rPr lang="en-US" sz="1400" dirty="0"/>
              <a:t> </a:t>
            </a:r>
            <a:r>
              <a:rPr lang="en-US" sz="1400" dirty="0" err="1"/>
              <a:t>nagu</a:t>
            </a:r>
            <a:r>
              <a:rPr lang="en-US" sz="1400" dirty="0"/>
              <a:t> "</a:t>
            </a:r>
            <a:r>
              <a:rPr lang="en-US" sz="1400" dirty="0">
                <a:hlinkClick r:id="rId3"/>
              </a:rPr>
              <a:t>Youth activism</a:t>
            </a:r>
            <a:r>
              <a:rPr lang="en-US" sz="1400" dirty="0"/>
              <a:t>", </a:t>
            </a:r>
            <a:r>
              <a:rPr lang="en-US" sz="1400" dirty="0" err="1"/>
              <a:t>saate</a:t>
            </a:r>
            <a:r>
              <a:rPr lang="en-US" sz="1400" dirty="0"/>
              <a:t> </a:t>
            </a:r>
            <a:r>
              <a:rPr lang="en-US" sz="1400" dirty="0" err="1"/>
              <a:t>tohutu</a:t>
            </a:r>
            <a:r>
              <a:rPr lang="en-US" sz="1400" dirty="0"/>
              <a:t> </a:t>
            </a:r>
            <a:r>
              <a:rPr lang="en-US" sz="1400" dirty="0" err="1"/>
              <a:t>hulga</a:t>
            </a:r>
            <a:r>
              <a:rPr lang="en-US" sz="1400" dirty="0"/>
              <a:t> </a:t>
            </a:r>
            <a:r>
              <a:rPr lang="et-EE" sz="1400" dirty="0"/>
              <a:t>vasteid</a:t>
            </a:r>
            <a:r>
              <a:rPr lang="en-US" sz="1400" dirty="0"/>
              <a:t>:</a:t>
            </a:r>
            <a:r>
              <a:rPr lang="sr-Cyrl-RS" sz="1400" dirty="0"/>
              <a:t> </a:t>
            </a:r>
            <a:endParaRPr lang="en-US" sz="1400" dirty="0"/>
          </a:p>
          <a:p>
            <a:pPr algn="just"/>
            <a:endParaRPr lang="sr-Cyrl-RS" sz="1400" dirty="0"/>
          </a:p>
        </p:txBody>
      </p:sp>
      <p:pic>
        <p:nvPicPr>
          <p:cNvPr id="4" name="Picture 3"/>
          <p:cNvPicPr>
            <a:picLocks noChangeAspect="1"/>
          </p:cNvPicPr>
          <p:nvPr/>
        </p:nvPicPr>
        <p:blipFill>
          <a:blip r:embed="rId4"/>
          <a:stretch>
            <a:fillRect/>
          </a:stretch>
        </p:blipFill>
        <p:spPr>
          <a:xfrm>
            <a:off x="1433088" y="2891073"/>
            <a:ext cx="3211717" cy="3834742"/>
          </a:xfrm>
          <a:prstGeom prst="rect">
            <a:avLst/>
          </a:prstGeom>
        </p:spPr>
      </p:pic>
      <p:pic>
        <p:nvPicPr>
          <p:cNvPr id="5" name="Picture 4"/>
          <p:cNvPicPr>
            <a:picLocks noChangeAspect="1"/>
          </p:cNvPicPr>
          <p:nvPr/>
        </p:nvPicPr>
        <p:blipFill>
          <a:blip r:embed="rId5"/>
          <a:stretch>
            <a:fillRect/>
          </a:stretch>
        </p:blipFill>
        <p:spPr>
          <a:xfrm>
            <a:off x="5334000" y="2891073"/>
            <a:ext cx="3066861" cy="3825942"/>
          </a:xfrm>
          <a:prstGeom prst="rect">
            <a:avLst/>
          </a:prstGeom>
        </p:spPr>
      </p:pic>
    </p:spTree>
    <p:extLst>
      <p:ext uri="{BB962C8B-B14F-4D97-AF65-F5344CB8AC3E}">
        <p14:creationId xmlns:p14="http://schemas.microsoft.com/office/powerpoint/2010/main" val="2465520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3B993B36024B41BA50CC353296608E" ma:contentTypeVersion="11" ma:contentTypeDescription="Create a new document." ma:contentTypeScope="" ma:versionID="a8757e17485dec7730cabb44351918f8">
  <xsd:schema xmlns:xsd="http://www.w3.org/2001/XMLSchema" xmlns:xs="http://www.w3.org/2001/XMLSchema" xmlns:p="http://schemas.microsoft.com/office/2006/metadata/properties" xmlns:ns3="e8919d45-6766-4db9-9d0e-c6afd7a44b4b" targetNamespace="http://schemas.microsoft.com/office/2006/metadata/properties" ma:root="true" ma:fieldsID="c3da638c0b73e3bc62f9df99caeabd29" ns3:_="">
    <xsd:import namespace="e8919d45-6766-4db9-9d0e-c6afd7a44b4b"/>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19d45-6766-4db9-9d0e-c6afd7a44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8919d45-6766-4db9-9d0e-c6afd7a44b4b" xsi:nil="true"/>
  </documentManagement>
</p:properties>
</file>

<file path=customXml/itemProps1.xml><?xml version="1.0" encoding="utf-8"?>
<ds:datastoreItem xmlns:ds="http://schemas.openxmlformats.org/officeDocument/2006/customXml" ds:itemID="{A05E2C33-E932-46EA-9732-B70F27F93E0A}">
  <ds:schemaRefs>
    <ds:schemaRef ds:uri="http://schemas.microsoft.com/sharepoint/v3/contenttype/forms"/>
  </ds:schemaRefs>
</ds:datastoreItem>
</file>

<file path=customXml/itemProps2.xml><?xml version="1.0" encoding="utf-8"?>
<ds:datastoreItem xmlns:ds="http://schemas.openxmlformats.org/officeDocument/2006/customXml" ds:itemID="{4406D8D2-9369-4E22-8BD5-6B8A328C6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19d45-6766-4db9-9d0e-c6afd7a44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010EF3-DF5E-4160-ADF9-C4DF5AA5F545}">
  <ds:schemaRefs>
    <ds:schemaRef ds:uri="http://schemas.microsoft.com/office/2006/documentManagement/types"/>
    <ds:schemaRef ds:uri="http://purl.org/dc/terms/"/>
    <ds:schemaRef ds:uri="http://purl.org/dc/dcmitype/"/>
    <ds:schemaRef ds:uri="http://www.w3.org/XML/1998/namespace"/>
    <ds:schemaRef ds:uri="http://purl.org/dc/elements/1.1/"/>
    <ds:schemaRef ds:uri="e8919d45-6766-4db9-9d0e-c6afd7a44b4b"/>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Apothecary</Template>
  <TotalTime>611</TotalTime>
  <Words>987</Words>
  <Application>Microsoft Office PowerPoint</Application>
  <PresentationFormat>On-screen Show (4:3)</PresentationFormat>
  <Paragraphs>64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 Antiqua</vt:lpstr>
      <vt:lpstr>Calibri</vt:lpstr>
      <vt:lpstr>Century Gothic</vt:lpstr>
      <vt:lpstr>Apothecary</vt:lpstr>
      <vt:lpstr> (Faktikontroll) </vt:lpstr>
      <vt:lpstr>Mis on „faktikontroll“</vt:lpstr>
      <vt:lpstr>Mis on „faktikontroll“</vt:lpstr>
      <vt:lpstr>CRAP test (AKTUAALSUS, usaldusväärsus, autoriteesus ja eesmärk/seisukoht</vt:lpstr>
      <vt:lpstr>Faktikontroll</vt:lpstr>
      <vt:lpstr>faktikontroll</vt:lpstr>
      <vt:lpstr>Usaldusväärse info leidmine</vt:lpstr>
      <vt:lpstr>USALDUSVÄÄRSED ALLIKAD: google scholar, google books, academia.edu… </vt:lpstr>
      <vt:lpstr>1. Google books</vt:lpstr>
      <vt:lpstr>1. Google books</vt:lpstr>
      <vt:lpstr>2. Advanced Google Book Search </vt:lpstr>
      <vt:lpstr>2. Advanced Google Book Search </vt:lpstr>
      <vt:lpstr> 3. Google Scholar</vt:lpstr>
      <vt:lpstr>4. Academia.edu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(vrlo) kratka istorija  istraživačkog novinarstva</dc:title>
  <dc:creator>pavlaleks</dc:creator>
  <cp:lastModifiedBy>Anton Arvik</cp:lastModifiedBy>
  <cp:revision>59</cp:revision>
  <dcterms:created xsi:type="dcterms:W3CDTF">2006-08-16T00:00:00Z</dcterms:created>
  <dcterms:modified xsi:type="dcterms:W3CDTF">2023-12-30T15:53:30Z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0x010100473B993B36024B41BA50CC353296608E</vt:lpwstr>
  </property>
</Properties>
</file>