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60" r:id="rId6"/>
    <p:sldId id="291" r:id="rId7"/>
    <p:sldId id="278" r:id="rId8"/>
    <p:sldId id="261" r:id="rId9"/>
    <p:sldId id="292" r:id="rId10"/>
    <p:sldId id="271" r:id="rId11"/>
    <p:sldId id="263" r:id="rId12"/>
    <p:sldId id="293" r:id="rId13"/>
    <p:sldId id="272" r:id="rId14"/>
    <p:sldId id="262" r:id="rId15"/>
    <p:sldId id="279" r:id="rId16"/>
    <p:sldId id="264" r:id="rId17"/>
    <p:sldId id="280" r:id="rId18"/>
    <p:sldId id="281" r:id="rId19"/>
    <p:sldId id="265" r:id="rId20"/>
    <p:sldId id="282" r:id="rId21"/>
    <p:sldId id="274" r:id="rId22"/>
    <p:sldId id="285" r:id="rId23"/>
    <p:sldId id="276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ikileaks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ikileaks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icij.org/investigations/panama-paper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icij.org/investigations/panama-paper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london.sonoma.edu/writings/Journalis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200400"/>
            <a:ext cx="7315200" cy="1219201"/>
          </a:xfrm>
        </p:spPr>
        <p:txBody>
          <a:bodyPr>
            <a:noAutofit/>
          </a:bodyPr>
          <a:lstStyle/>
          <a:p>
            <a:r>
              <a:rPr lang="et-EE" sz="3200" dirty="0"/>
              <a:t>  Hea ajakirjanduse (Väga</a:t>
            </a:r>
            <a:r>
              <a:rPr lang="en-US" sz="3200" dirty="0"/>
              <a:t>) </a:t>
            </a:r>
            <a:r>
              <a:rPr lang="et-EE" sz="3200" dirty="0"/>
              <a:t>lühike ajalugu</a:t>
            </a:r>
            <a:endParaRPr lang="en-US" sz="3200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1000"/>
            <a:ext cx="63912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46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7818415" cy="5592763"/>
          </a:xfrm>
        </p:spPr>
      </p:pic>
    </p:spTree>
    <p:extLst>
      <p:ext uri="{BB962C8B-B14F-4D97-AF65-F5344CB8AC3E}">
        <p14:creationId xmlns:p14="http://schemas.microsoft.com/office/powerpoint/2010/main" val="3592450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408372"/>
            <a:ext cx="10013272" cy="1039427"/>
          </a:xfrm>
        </p:spPr>
        <p:txBody>
          <a:bodyPr>
            <a:noAutofit/>
          </a:bodyPr>
          <a:lstStyle/>
          <a:p>
            <a:r>
              <a:rPr lang="en-US" sz="3600" dirty="0"/>
              <a:t>"</a:t>
            </a:r>
            <a:r>
              <a:rPr lang="en-US" sz="3600" dirty="0" err="1"/>
              <a:t>Metsiku</a:t>
            </a:r>
            <a:r>
              <a:rPr lang="et-EE" sz="3600" dirty="0"/>
              <a:t> </a:t>
            </a:r>
            <a:r>
              <a:rPr lang="en-US" sz="3600" dirty="0" err="1"/>
              <a:t>ajakirjanduse</a:t>
            </a:r>
            <a:r>
              <a:rPr lang="en-US" sz="3600" dirty="0"/>
              <a:t>" </a:t>
            </a:r>
            <a:r>
              <a:rPr lang="en-US" sz="3600" dirty="0" err="1"/>
              <a:t>riskid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839200" cy="4953000"/>
          </a:xfrm>
        </p:spPr>
        <p:txBody>
          <a:bodyPr>
            <a:noAutofit/>
          </a:bodyPr>
          <a:lstStyle/>
          <a:p>
            <a:r>
              <a:rPr lang="en-US" sz="2000" dirty="0" err="1">
                <a:solidFill>
                  <a:srgbClr val="202124"/>
                </a:solidFill>
              </a:rPr>
              <a:t>Uur</a:t>
            </a:r>
            <a:r>
              <a:rPr lang="et-EE" sz="2000" dirty="0">
                <a:solidFill>
                  <a:srgbClr val="202124"/>
                </a:solidFill>
              </a:rPr>
              <a:t>iv </a:t>
            </a:r>
            <a:r>
              <a:rPr lang="en-US" sz="2000" dirty="0" err="1">
                <a:solidFill>
                  <a:srgbClr val="202124"/>
                </a:solidFill>
              </a:rPr>
              <a:t>ajakirjandus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kannab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endas</a:t>
            </a:r>
            <a:r>
              <a:rPr lang="en-US" sz="2000" dirty="0">
                <a:solidFill>
                  <a:srgbClr val="202124"/>
                </a:solidFill>
              </a:rPr>
              <a:t> ka </a:t>
            </a:r>
            <a:r>
              <a:rPr lang="en-US" sz="2000" dirty="0" err="1">
                <a:solidFill>
                  <a:srgbClr val="202124"/>
                </a:solidFill>
              </a:rPr>
              <a:t>mitmesuguseid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riske</a:t>
            </a:r>
            <a:r>
              <a:rPr lang="en-US" sz="2000" dirty="0">
                <a:solidFill>
                  <a:srgbClr val="202124"/>
                </a:solidFill>
              </a:rPr>
              <a:t>. </a:t>
            </a:r>
            <a:r>
              <a:rPr lang="en-US" sz="2000" dirty="0" err="1">
                <a:solidFill>
                  <a:srgbClr val="202124"/>
                </a:solidFill>
              </a:rPr>
              <a:t>Peamine</a:t>
            </a:r>
            <a:r>
              <a:rPr lang="en-US" sz="2000" dirty="0">
                <a:solidFill>
                  <a:srgbClr val="202124"/>
                </a:solidFill>
              </a:rPr>
              <a:t> risk on </a:t>
            </a:r>
            <a:r>
              <a:rPr lang="en-US" sz="2000" dirty="0" err="1">
                <a:solidFill>
                  <a:srgbClr val="202124"/>
                </a:solidFill>
              </a:rPr>
              <a:t>väärkasutuse</a:t>
            </a:r>
            <a:r>
              <a:rPr lang="en-US" sz="2000" dirty="0">
                <a:solidFill>
                  <a:srgbClr val="202124"/>
                </a:solidFill>
              </a:rPr>
              <a:t> ja </a:t>
            </a:r>
            <a:r>
              <a:rPr lang="en-US" sz="2000" dirty="0" err="1">
                <a:solidFill>
                  <a:srgbClr val="202124"/>
                </a:solidFill>
              </a:rPr>
              <a:t>massilise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manipuleerimise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t-EE" sz="2000" dirty="0">
                <a:solidFill>
                  <a:srgbClr val="202124"/>
                </a:solidFill>
              </a:rPr>
              <a:t>oht</a:t>
            </a:r>
            <a:r>
              <a:rPr lang="en-US" sz="2000" dirty="0">
                <a:solidFill>
                  <a:srgbClr val="202124"/>
                </a:solidFill>
              </a:rPr>
              <a:t>.</a:t>
            </a:r>
            <a:endParaRPr lang="et-EE" sz="2000" dirty="0">
              <a:solidFill>
                <a:srgbClr val="202124"/>
              </a:solidFill>
            </a:endParaRPr>
          </a:p>
          <a:p>
            <a:r>
              <a:rPr lang="fi-FI" sz="2000" dirty="0">
                <a:solidFill>
                  <a:srgbClr val="202124"/>
                </a:solidFill>
              </a:rPr>
              <a:t>Juba uuriva ajakirjanduse </a:t>
            </a:r>
            <a:r>
              <a:rPr lang="et-EE" sz="2000" dirty="0">
                <a:solidFill>
                  <a:srgbClr val="202124"/>
                </a:solidFill>
              </a:rPr>
              <a:t>algusajas </a:t>
            </a:r>
            <a:r>
              <a:rPr lang="fi-FI" sz="2000" dirty="0">
                <a:solidFill>
                  <a:srgbClr val="202124"/>
                </a:solidFill>
              </a:rPr>
              <a:t>esines </a:t>
            </a:r>
            <a:r>
              <a:rPr lang="et-EE" sz="2000" dirty="0">
                <a:solidFill>
                  <a:srgbClr val="202124"/>
                </a:solidFill>
              </a:rPr>
              <a:t>taolist</a:t>
            </a:r>
            <a:r>
              <a:rPr lang="fi-FI" sz="2000" dirty="0">
                <a:solidFill>
                  <a:srgbClr val="202124"/>
                </a:solidFill>
              </a:rPr>
              <a:t> </a:t>
            </a:r>
            <a:r>
              <a:rPr lang="et-EE" sz="2000" dirty="0">
                <a:solidFill>
                  <a:srgbClr val="202124"/>
                </a:solidFill>
              </a:rPr>
              <a:t>kuritarvitamist</a:t>
            </a:r>
            <a:r>
              <a:rPr lang="fi-FI" sz="2000" dirty="0">
                <a:solidFill>
                  <a:srgbClr val="202124"/>
                </a:solidFill>
              </a:rPr>
              <a:t> ja </a:t>
            </a:r>
            <a:r>
              <a:rPr lang="et-EE" sz="2000" dirty="0">
                <a:solidFill>
                  <a:srgbClr val="202124"/>
                </a:solidFill>
              </a:rPr>
              <a:t>manipuleerimist</a:t>
            </a:r>
            <a:r>
              <a:rPr lang="fi-FI" sz="2000" dirty="0">
                <a:solidFill>
                  <a:srgbClr val="202124"/>
                </a:solidFill>
              </a:rPr>
              <a:t>.</a:t>
            </a:r>
            <a:endParaRPr lang="et-EE" sz="2000" dirty="0">
              <a:solidFill>
                <a:srgbClr val="202124"/>
              </a:solidFill>
            </a:endParaRPr>
          </a:p>
          <a:p>
            <a:r>
              <a:rPr lang="en-US" sz="2000" dirty="0" err="1">
                <a:solidFill>
                  <a:srgbClr val="202124"/>
                </a:solidFill>
              </a:rPr>
              <a:t>Populistlik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kirjutamisviis</a:t>
            </a:r>
            <a:r>
              <a:rPr lang="en-US" sz="2000" dirty="0">
                <a:solidFill>
                  <a:srgbClr val="202124"/>
                </a:solidFill>
              </a:rPr>
              <a:t> ja </a:t>
            </a:r>
            <a:r>
              <a:rPr lang="en-US" sz="2000" dirty="0" err="1">
                <a:solidFill>
                  <a:srgbClr val="202124"/>
                </a:solidFill>
              </a:rPr>
              <a:t>üha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laialdasemalt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t-EE" sz="2000" dirty="0">
                <a:solidFill>
                  <a:srgbClr val="202124"/>
                </a:solidFill>
              </a:rPr>
              <a:t>leviv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arvamus</a:t>
            </a:r>
            <a:r>
              <a:rPr lang="en-US" sz="2000" dirty="0">
                <a:solidFill>
                  <a:srgbClr val="202124"/>
                </a:solidFill>
              </a:rPr>
              <a:t>, et </a:t>
            </a:r>
            <a:r>
              <a:rPr lang="en-US" sz="2000" dirty="0" err="1">
                <a:solidFill>
                  <a:srgbClr val="202124"/>
                </a:solidFill>
              </a:rPr>
              <a:t>igasugune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sensatsioonili</a:t>
            </a:r>
            <a:r>
              <a:rPr lang="et-EE" sz="2000" dirty="0">
                <a:solidFill>
                  <a:srgbClr val="202124"/>
                </a:solidFill>
              </a:rPr>
              <a:t>ne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kriitika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või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süüdistus</a:t>
            </a:r>
            <a:r>
              <a:rPr lang="en-US" sz="2000" dirty="0">
                <a:solidFill>
                  <a:srgbClr val="202124"/>
                </a:solidFill>
              </a:rPr>
              <a:t> on </a:t>
            </a:r>
            <a:r>
              <a:rPr lang="en-US" sz="2000" dirty="0" err="1">
                <a:solidFill>
                  <a:srgbClr val="202124"/>
                </a:solidFill>
              </a:rPr>
              <a:t>õigustatud</a:t>
            </a:r>
            <a:r>
              <a:rPr lang="et-EE" sz="2000" dirty="0">
                <a:solidFill>
                  <a:srgbClr val="202124"/>
                </a:solidFill>
              </a:rPr>
              <a:t> ja tõene</a:t>
            </a:r>
            <a:r>
              <a:rPr lang="en-US" sz="2000" dirty="0">
                <a:solidFill>
                  <a:srgbClr val="202124"/>
                </a:solidFill>
              </a:rPr>
              <a:t>, </a:t>
            </a:r>
            <a:r>
              <a:rPr lang="en-US" sz="2000" dirty="0" err="1">
                <a:solidFill>
                  <a:srgbClr val="202124"/>
                </a:solidFill>
              </a:rPr>
              <a:t>võimaldas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t-EE" sz="2000" dirty="0">
                <a:solidFill>
                  <a:srgbClr val="202124"/>
                </a:solidFill>
              </a:rPr>
              <a:t>tekkida mitmetel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t-EE" sz="2000" dirty="0">
                <a:solidFill>
                  <a:srgbClr val="202124"/>
                </a:solidFill>
              </a:rPr>
              <a:t>„</a:t>
            </a:r>
            <a:r>
              <a:rPr lang="en-US" sz="2000" dirty="0" err="1">
                <a:solidFill>
                  <a:srgbClr val="202124"/>
                </a:solidFill>
              </a:rPr>
              <a:t>stereotüüpse</a:t>
            </a:r>
            <a:r>
              <a:rPr lang="et-EE" sz="2000" dirty="0">
                <a:solidFill>
                  <a:srgbClr val="202124"/>
                </a:solidFill>
              </a:rPr>
              <a:t>tel“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t-EE" sz="2000" dirty="0">
                <a:solidFill>
                  <a:srgbClr val="202124"/>
                </a:solidFill>
              </a:rPr>
              <a:t>juhtumitel</a:t>
            </a:r>
            <a:r>
              <a:rPr lang="en-US" sz="2000" dirty="0">
                <a:solidFill>
                  <a:srgbClr val="202124"/>
                </a:solidFill>
              </a:rPr>
              <a:t>.</a:t>
            </a:r>
            <a:endParaRPr lang="et-EE" sz="2000" dirty="0">
              <a:solidFill>
                <a:srgbClr val="202124"/>
              </a:solidFill>
            </a:endParaRPr>
          </a:p>
          <a:p>
            <a:r>
              <a:rPr lang="en-US" sz="2000" dirty="0" err="1">
                <a:solidFill>
                  <a:srgbClr val="202124"/>
                </a:solidFill>
              </a:rPr>
              <a:t>Lisaks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t-EE" sz="2000" dirty="0">
                <a:solidFill>
                  <a:srgbClr val="202124"/>
                </a:solidFill>
              </a:rPr>
              <a:t>varasematele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sihtmärkidele</a:t>
            </a:r>
            <a:r>
              <a:rPr lang="en-US" sz="2000" dirty="0">
                <a:solidFill>
                  <a:srgbClr val="202124"/>
                </a:solidFill>
              </a:rPr>
              <a:t>, </a:t>
            </a:r>
            <a:r>
              <a:rPr lang="et-EE" sz="2000" dirty="0">
                <a:solidFill>
                  <a:srgbClr val="202124"/>
                </a:solidFill>
              </a:rPr>
              <a:t>st eelkõige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t-EE" sz="2000" dirty="0">
                <a:solidFill>
                  <a:srgbClr val="202124"/>
                </a:solidFill>
              </a:rPr>
              <a:t>töösturitele</a:t>
            </a:r>
            <a:r>
              <a:rPr lang="en-US" sz="2000" dirty="0">
                <a:solidFill>
                  <a:srgbClr val="202124"/>
                </a:solidFill>
              </a:rPr>
              <a:t>, anti juba 20. </a:t>
            </a:r>
            <a:r>
              <a:rPr lang="en-US" sz="2000" dirty="0" err="1">
                <a:solidFill>
                  <a:srgbClr val="202124"/>
                </a:solidFill>
              </a:rPr>
              <a:t>sajandi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alguses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paljudes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tekstides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t-EE" sz="2000" dirty="0">
                <a:solidFill>
                  <a:srgbClr val="202124"/>
                </a:solidFill>
              </a:rPr>
              <a:t>üksnes negatiivne roll </a:t>
            </a:r>
            <a:r>
              <a:rPr lang="en-US" sz="2000" dirty="0" err="1">
                <a:solidFill>
                  <a:srgbClr val="202124"/>
                </a:solidFill>
              </a:rPr>
              <a:t>USAsse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saabunud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immigrantidele</a:t>
            </a:r>
            <a:r>
              <a:rPr lang="en-US" sz="2000" dirty="0">
                <a:solidFill>
                  <a:srgbClr val="202124"/>
                </a:solidFill>
              </a:rPr>
              <a:t> (</a:t>
            </a:r>
            <a:r>
              <a:rPr lang="en-US" sz="2000" dirty="0" err="1">
                <a:solidFill>
                  <a:srgbClr val="202124"/>
                </a:solidFill>
              </a:rPr>
              <a:t>iirlased</a:t>
            </a:r>
            <a:r>
              <a:rPr lang="en-US" sz="2000" dirty="0">
                <a:solidFill>
                  <a:srgbClr val="202124"/>
                </a:solidFill>
              </a:rPr>
              <a:t>, </a:t>
            </a:r>
            <a:r>
              <a:rPr lang="en-US" sz="2000" dirty="0" err="1">
                <a:solidFill>
                  <a:srgbClr val="202124"/>
                </a:solidFill>
              </a:rPr>
              <a:t>slaavlased</a:t>
            </a:r>
            <a:r>
              <a:rPr lang="en-US" sz="2000" dirty="0">
                <a:solidFill>
                  <a:srgbClr val="202124"/>
                </a:solidFill>
              </a:rPr>
              <a:t>, </a:t>
            </a:r>
            <a:r>
              <a:rPr lang="en-US" sz="2000" dirty="0" err="1">
                <a:solidFill>
                  <a:srgbClr val="202124"/>
                </a:solidFill>
              </a:rPr>
              <a:t>juudid</a:t>
            </a:r>
            <a:r>
              <a:rPr lang="en-US" sz="2000" dirty="0">
                <a:solidFill>
                  <a:srgbClr val="202124"/>
                </a:solidFill>
              </a:rPr>
              <a:t> ...)</a:t>
            </a:r>
            <a:r>
              <a:rPr lang="et-EE" sz="2000" dirty="0">
                <a:solidFill>
                  <a:srgbClr val="202124"/>
                </a:solidFill>
              </a:rPr>
              <a:t>.</a:t>
            </a:r>
          </a:p>
          <a:p>
            <a:r>
              <a:rPr lang="et-EE" sz="2000" dirty="0">
                <a:solidFill>
                  <a:srgbClr val="202124"/>
                </a:solidFill>
              </a:rPr>
              <a:t>Taolist</a:t>
            </a:r>
            <a:r>
              <a:rPr lang="fi-FI" sz="2000" dirty="0">
                <a:solidFill>
                  <a:srgbClr val="202124"/>
                </a:solidFill>
              </a:rPr>
              <a:t> suhtumist põhjendati </a:t>
            </a:r>
            <a:r>
              <a:rPr lang="et-EE" sz="2000" dirty="0">
                <a:solidFill>
                  <a:srgbClr val="202124"/>
                </a:solidFill>
              </a:rPr>
              <a:t>viidetega </a:t>
            </a:r>
            <a:r>
              <a:rPr lang="fi-FI" sz="2000" dirty="0">
                <a:solidFill>
                  <a:srgbClr val="202124"/>
                </a:solidFill>
              </a:rPr>
              <a:t>väidetavale vandenõule aususe, süütuse ja Ameerika moraali vastu.</a:t>
            </a:r>
            <a:endParaRPr lang="et-EE" sz="2000" dirty="0">
              <a:solidFill>
                <a:srgbClr val="202124"/>
              </a:solidFill>
            </a:endParaRPr>
          </a:p>
          <a:p>
            <a:r>
              <a:rPr lang="fi-FI" sz="2000" dirty="0">
                <a:solidFill>
                  <a:srgbClr val="202124"/>
                </a:solidFill>
              </a:rPr>
              <a:t>Avalikkus võttis vandenõuteooria kergesti omaks</a:t>
            </a:r>
            <a:r>
              <a:rPr lang="en-US" sz="2000" dirty="0">
                <a:solidFill>
                  <a:srgbClr val="202124"/>
                </a:solidFill>
              </a:rPr>
              <a:t>.</a:t>
            </a:r>
          </a:p>
          <a:p>
            <a:endParaRPr lang="en-US" sz="2000" dirty="0">
              <a:solidFill>
                <a:srgbClr val="2021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58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8372"/>
            <a:ext cx="9403672" cy="1039427"/>
          </a:xfrm>
        </p:spPr>
        <p:txBody>
          <a:bodyPr>
            <a:normAutofit/>
          </a:bodyPr>
          <a:lstStyle/>
          <a:p>
            <a:r>
              <a:rPr lang="en-US" sz="3200" dirty="0"/>
              <a:t>"</a:t>
            </a:r>
            <a:r>
              <a:rPr lang="en-US" sz="3200" dirty="0" err="1"/>
              <a:t>Metsiku</a:t>
            </a:r>
            <a:r>
              <a:rPr lang="et-EE" sz="3200" dirty="0"/>
              <a:t> </a:t>
            </a:r>
            <a:r>
              <a:rPr lang="en-US" sz="3200" dirty="0" err="1"/>
              <a:t>ajakirjanduse</a:t>
            </a:r>
            <a:r>
              <a:rPr lang="en-US" sz="3200" dirty="0"/>
              <a:t>" </a:t>
            </a:r>
            <a:r>
              <a:rPr lang="en-US" sz="3200" dirty="0" err="1"/>
              <a:t>riskid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5867400" cy="4953000"/>
          </a:xfrm>
        </p:spPr>
        <p:txBody>
          <a:bodyPr>
            <a:noAutofit/>
          </a:bodyPr>
          <a:lstStyle/>
          <a:p>
            <a:r>
              <a:rPr lang="fi-FI" sz="2200" dirty="0">
                <a:solidFill>
                  <a:srgbClr val="202124"/>
                </a:solidFill>
              </a:rPr>
              <a:t>Üks parimaid näiteid sellise "uuriva" ajakirjanduse katastroofilisest mõjust on kuulus "Sacco ja Vanzetti juhtum".</a:t>
            </a:r>
            <a:endParaRPr lang="et-EE" sz="2200" dirty="0">
              <a:solidFill>
                <a:srgbClr val="202124"/>
              </a:solidFill>
            </a:endParaRPr>
          </a:p>
          <a:p>
            <a:r>
              <a:rPr lang="en-US" sz="2200" dirty="0" err="1">
                <a:solidFill>
                  <a:srgbClr val="202124"/>
                </a:solidFill>
              </a:rPr>
              <a:t>Kaks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n-US" sz="2200" dirty="0" err="1">
                <a:solidFill>
                  <a:srgbClr val="202124"/>
                </a:solidFill>
              </a:rPr>
              <a:t>itaalia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n-US" sz="2200" dirty="0" err="1">
                <a:solidFill>
                  <a:srgbClr val="202124"/>
                </a:solidFill>
              </a:rPr>
              <a:t>immigranti</a:t>
            </a:r>
            <a:r>
              <a:rPr lang="en-US" sz="2200" dirty="0">
                <a:solidFill>
                  <a:srgbClr val="202124"/>
                </a:solidFill>
              </a:rPr>
              <a:t>, </a:t>
            </a:r>
            <a:r>
              <a:rPr lang="en-US" sz="2200" dirty="0" err="1">
                <a:solidFill>
                  <a:srgbClr val="202124"/>
                </a:solidFill>
              </a:rPr>
              <a:t>puusepp</a:t>
            </a:r>
            <a:r>
              <a:rPr lang="en-US" sz="2200" dirty="0">
                <a:solidFill>
                  <a:srgbClr val="202124"/>
                </a:solidFill>
              </a:rPr>
              <a:t> Nicola Sacco ja </a:t>
            </a:r>
            <a:r>
              <a:rPr lang="en-US" sz="2200" dirty="0" err="1">
                <a:solidFill>
                  <a:srgbClr val="202124"/>
                </a:solidFill>
              </a:rPr>
              <a:t>kalakaupmees</a:t>
            </a:r>
            <a:r>
              <a:rPr lang="en-US" sz="2200" dirty="0">
                <a:solidFill>
                  <a:srgbClr val="202124"/>
                </a:solidFill>
              </a:rPr>
              <a:t> Bartolomeo Vanzetti, </a:t>
            </a:r>
            <a:r>
              <a:rPr lang="en-US" sz="2200" dirty="0" err="1">
                <a:solidFill>
                  <a:srgbClr val="202124"/>
                </a:solidFill>
              </a:rPr>
              <a:t>mõisteti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n-US" sz="2200" dirty="0" err="1">
                <a:solidFill>
                  <a:srgbClr val="202124"/>
                </a:solidFill>
              </a:rPr>
              <a:t>surma</a:t>
            </a:r>
            <a:r>
              <a:rPr lang="en-US" sz="2200" dirty="0">
                <a:solidFill>
                  <a:srgbClr val="202124"/>
                </a:solidFill>
              </a:rPr>
              <a:t> ja </a:t>
            </a:r>
            <a:r>
              <a:rPr lang="en-US" sz="2200" dirty="0" err="1">
                <a:solidFill>
                  <a:srgbClr val="202124"/>
                </a:solidFill>
              </a:rPr>
              <a:t>hukati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n-US" sz="2200" dirty="0" err="1">
                <a:solidFill>
                  <a:srgbClr val="202124"/>
                </a:solidFill>
              </a:rPr>
              <a:t>augustis</a:t>
            </a:r>
            <a:r>
              <a:rPr lang="en-US" sz="2200" dirty="0">
                <a:solidFill>
                  <a:srgbClr val="202124"/>
                </a:solidFill>
              </a:rPr>
              <a:t> 1927, </a:t>
            </a:r>
            <a:r>
              <a:rPr lang="en-US" sz="2200" dirty="0" err="1">
                <a:solidFill>
                  <a:srgbClr val="202124"/>
                </a:solidFill>
              </a:rPr>
              <a:t>kuigi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n-US" sz="2200" dirty="0" err="1">
                <a:solidFill>
                  <a:srgbClr val="202124"/>
                </a:solidFill>
              </a:rPr>
              <a:t>kohtus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n-US" sz="2200" dirty="0" err="1">
                <a:solidFill>
                  <a:srgbClr val="202124"/>
                </a:solidFill>
              </a:rPr>
              <a:t>ei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n-US" sz="2200" dirty="0" err="1">
                <a:solidFill>
                  <a:srgbClr val="202124"/>
                </a:solidFill>
              </a:rPr>
              <a:t>esitatud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n-US" sz="2200" dirty="0" err="1">
                <a:solidFill>
                  <a:srgbClr val="202124"/>
                </a:solidFill>
              </a:rPr>
              <a:t>ümberlükkamatuid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n-US" sz="2200" dirty="0" err="1">
                <a:solidFill>
                  <a:srgbClr val="202124"/>
                </a:solidFill>
              </a:rPr>
              <a:t>tõendeid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n-US" sz="2200" dirty="0" err="1">
                <a:solidFill>
                  <a:srgbClr val="202124"/>
                </a:solidFill>
              </a:rPr>
              <a:t>selle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n-US" sz="2200" dirty="0" err="1">
                <a:solidFill>
                  <a:srgbClr val="202124"/>
                </a:solidFill>
              </a:rPr>
              <a:t>kohta</a:t>
            </a:r>
            <a:r>
              <a:rPr lang="en-US" sz="2200" dirty="0">
                <a:solidFill>
                  <a:srgbClr val="202124"/>
                </a:solidFill>
              </a:rPr>
              <a:t>, et </a:t>
            </a:r>
            <a:r>
              <a:rPr lang="en-US" sz="2200" dirty="0" err="1">
                <a:solidFill>
                  <a:srgbClr val="202124"/>
                </a:solidFill>
              </a:rPr>
              <a:t>nad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n-US" sz="2200" dirty="0" err="1">
                <a:solidFill>
                  <a:srgbClr val="202124"/>
                </a:solidFill>
              </a:rPr>
              <a:t>olid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n-US" sz="2200" dirty="0" err="1">
                <a:solidFill>
                  <a:srgbClr val="202124"/>
                </a:solidFill>
              </a:rPr>
              <a:t>toime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n-US" sz="2200" dirty="0" err="1">
                <a:solidFill>
                  <a:srgbClr val="202124"/>
                </a:solidFill>
              </a:rPr>
              <a:t>pannud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n-US" sz="2200" dirty="0" err="1">
                <a:solidFill>
                  <a:srgbClr val="202124"/>
                </a:solidFill>
              </a:rPr>
              <a:t>mõrvad</a:t>
            </a:r>
            <a:r>
              <a:rPr lang="en-US" sz="2200" dirty="0">
                <a:solidFill>
                  <a:srgbClr val="202124"/>
                </a:solidFill>
              </a:rPr>
              <a:t>, </a:t>
            </a:r>
            <a:r>
              <a:rPr lang="en-US" sz="2200" dirty="0" err="1">
                <a:solidFill>
                  <a:srgbClr val="202124"/>
                </a:solidFill>
              </a:rPr>
              <a:t>milles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n-US" sz="2200" dirty="0" err="1">
                <a:solidFill>
                  <a:srgbClr val="202124"/>
                </a:solidFill>
              </a:rPr>
              <a:t>neid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n-US" sz="2200" dirty="0" err="1">
                <a:solidFill>
                  <a:srgbClr val="202124"/>
                </a:solidFill>
              </a:rPr>
              <a:t>süüdistati</a:t>
            </a:r>
            <a:r>
              <a:rPr lang="en-US" sz="2200" dirty="0">
                <a:solidFill>
                  <a:srgbClr val="202124"/>
                </a:solidFill>
              </a:rPr>
              <a:t>.</a:t>
            </a:r>
          </a:p>
        </p:txBody>
      </p:sp>
      <p:pic>
        <p:nvPicPr>
          <p:cNvPr id="4" name="Picture 4" descr="The Execution of Sacco and Vanzetti || Syracuse University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09800"/>
            <a:ext cx="2909792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998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8372"/>
            <a:ext cx="9403672" cy="1039427"/>
          </a:xfrm>
        </p:spPr>
        <p:txBody>
          <a:bodyPr>
            <a:normAutofit/>
          </a:bodyPr>
          <a:lstStyle/>
          <a:p>
            <a:r>
              <a:rPr lang="en-US" sz="3600" dirty="0"/>
              <a:t>"</a:t>
            </a:r>
            <a:r>
              <a:rPr lang="en-US" sz="3600" dirty="0" err="1"/>
              <a:t>Metsiku</a:t>
            </a:r>
            <a:r>
              <a:rPr lang="et-EE" sz="3600" dirty="0"/>
              <a:t> </a:t>
            </a:r>
            <a:r>
              <a:rPr lang="en-US" sz="3600" dirty="0" err="1"/>
              <a:t>ajakirjanduse</a:t>
            </a:r>
            <a:r>
              <a:rPr lang="en-US" sz="3600" dirty="0"/>
              <a:t>" </a:t>
            </a:r>
            <a:r>
              <a:rPr lang="en-US" sz="3600" dirty="0" err="1"/>
              <a:t>riskid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6477000" cy="4373563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2200" dirty="0">
                <a:solidFill>
                  <a:srgbClr val="202124"/>
                </a:solidFill>
              </a:rPr>
              <a:t>      </a:t>
            </a:r>
            <a:endParaRPr lang="en-US" sz="2200" dirty="0"/>
          </a:p>
          <a:p>
            <a:pPr lvl="0"/>
            <a:r>
              <a:rPr lang="en-US" sz="2200" dirty="0" err="1">
                <a:solidFill>
                  <a:srgbClr val="202124"/>
                </a:solidFill>
              </a:rPr>
              <a:t>Ajalehtedel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n-US" sz="2200" dirty="0" err="1">
                <a:solidFill>
                  <a:srgbClr val="202124"/>
                </a:solidFill>
              </a:rPr>
              <a:t>oli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n-US" sz="2200" dirty="0" err="1">
                <a:solidFill>
                  <a:srgbClr val="202124"/>
                </a:solidFill>
              </a:rPr>
              <a:t>suur</a:t>
            </a:r>
            <a:r>
              <a:rPr lang="en-US" sz="2200" dirty="0">
                <a:solidFill>
                  <a:srgbClr val="202124"/>
                </a:solidFill>
              </a:rPr>
              <a:t> roll </a:t>
            </a:r>
            <a:r>
              <a:rPr lang="en-US" sz="2200" dirty="0" err="1">
                <a:solidFill>
                  <a:srgbClr val="202124"/>
                </a:solidFill>
              </a:rPr>
              <a:t>kohtuprotsessi</a:t>
            </a:r>
            <a:r>
              <a:rPr lang="et-EE" sz="2200" dirty="0">
                <a:solidFill>
                  <a:srgbClr val="202124"/>
                </a:solidFill>
              </a:rPr>
              <a:t> kajastamisel</a:t>
            </a:r>
            <a:r>
              <a:rPr lang="en-US" sz="2200" dirty="0">
                <a:solidFill>
                  <a:srgbClr val="202124"/>
                </a:solidFill>
              </a:rPr>
              <a:t>ja </a:t>
            </a:r>
            <a:r>
              <a:rPr lang="en-US" sz="2200" dirty="0" err="1">
                <a:solidFill>
                  <a:srgbClr val="202124"/>
                </a:solidFill>
              </a:rPr>
              <a:t>vandenõuteooriate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n-US" sz="2200" dirty="0" err="1">
                <a:solidFill>
                  <a:srgbClr val="202124"/>
                </a:solidFill>
              </a:rPr>
              <a:t>õhutamisel</a:t>
            </a:r>
            <a:r>
              <a:rPr lang="et-EE" sz="2200" dirty="0">
                <a:solidFill>
                  <a:srgbClr val="202124"/>
                </a:solidFill>
              </a:rPr>
              <a:t>. N</a:t>
            </a:r>
            <a:r>
              <a:rPr lang="en-US" sz="2200" dirty="0">
                <a:solidFill>
                  <a:srgbClr val="202124"/>
                </a:solidFill>
              </a:rPr>
              <a:t>ad </a:t>
            </a:r>
            <a:r>
              <a:rPr lang="en-US" sz="2200" dirty="0" err="1">
                <a:solidFill>
                  <a:srgbClr val="202124"/>
                </a:solidFill>
              </a:rPr>
              <a:t>jätkasid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t-EE" sz="2200" dirty="0">
                <a:solidFill>
                  <a:srgbClr val="202124"/>
                </a:solidFill>
              </a:rPr>
              <a:t>süüdistavate </a:t>
            </a:r>
            <a:r>
              <a:rPr lang="en-US" sz="2200" dirty="0" err="1">
                <a:solidFill>
                  <a:srgbClr val="202124"/>
                </a:solidFill>
              </a:rPr>
              <a:t>tekstide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n-US" sz="2200" dirty="0" err="1">
                <a:solidFill>
                  <a:srgbClr val="202124"/>
                </a:solidFill>
              </a:rPr>
              <a:t>avaldamist</a:t>
            </a:r>
            <a:r>
              <a:rPr lang="en-US" sz="2200" dirty="0">
                <a:solidFill>
                  <a:srgbClr val="202124"/>
                </a:solidFill>
              </a:rPr>
              <a:t>, </a:t>
            </a:r>
            <a:r>
              <a:rPr lang="en-US" sz="2200" dirty="0" err="1">
                <a:solidFill>
                  <a:srgbClr val="202124"/>
                </a:solidFill>
              </a:rPr>
              <a:t>ainult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n-US" sz="2200" dirty="0" err="1">
                <a:solidFill>
                  <a:srgbClr val="202124"/>
                </a:solidFill>
              </a:rPr>
              <a:t>sellepärast</a:t>
            </a:r>
            <a:r>
              <a:rPr lang="en-US" sz="2200" dirty="0">
                <a:solidFill>
                  <a:srgbClr val="202124"/>
                </a:solidFill>
              </a:rPr>
              <a:t>, et</a:t>
            </a:r>
            <a:r>
              <a:rPr lang="et-EE" sz="2200" dirty="0">
                <a:solidFill>
                  <a:srgbClr val="202124"/>
                </a:solidFill>
              </a:rPr>
              <a:t> nad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n-US" sz="2200" dirty="0" err="1">
                <a:solidFill>
                  <a:srgbClr val="202124"/>
                </a:solidFill>
              </a:rPr>
              <a:t>olid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n-US" sz="2200" dirty="0" err="1">
                <a:solidFill>
                  <a:srgbClr val="202124"/>
                </a:solidFill>
              </a:rPr>
              <a:t>vaesed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n-US" sz="2200" dirty="0" err="1">
                <a:solidFill>
                  <a:srgbClr val="202124"/>
                </a:solidFill>
              </a:rPr>
              <a:t>immigrandid</a:t>
            </a:r>
            <a:r>
              <a:rPr lang="en-US" sz="2200" dirty="0">
                <a:solidFill>
                  <a:srgbClr val="202124"/>
                </a:solidFill>
              </a:rPr>
              <a:t>, </a:t>
            </a:r>
            <a:r>
              <a:rPr lang="en-US" sz="2200" dirty="0" err="1">
                <a:solidFill>
                  <a:srgbClr val="202124"/>
                </a:solidFill>
              </a:rPr>
              <a:t>kes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n-US" sz="2200" dirty="0" err="1">
                <a:solidFill>
                  <a:srgbClr val="202124"/>
                </a:solidFill>
              </a:rPr>
              <a:t>rääkisid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n-US" sz="2200" dirty="0" err="1">
                <a:solidFill>
                  <a:srgbClr val="202124"/>
                </a:solidFill>
              </a:rPr>
              <a:t>vähe</a:t>
            </a:r>
            <a:r>
              <a:rPr lang="et-EE" sz="2200" dirty="0">
                <a:solidFill>
                  <a:srgbClr val="202124"/>
                </a:solidFill>
              </a:rPr>
              <a:t>sel määral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n-US" sz="2200" dirty="0" err="1">
                <a:solidFill>
                  <a:srgbClr val="202124"/>
                </a:solidFill>
              </a:rPr>
              <a:t>inglise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n-US" sz="2200" dirty="0" err="1">
                <a:solidFill>
                  <a:srgbClr val="202124"/>
                </a:solidFill>
              </a:rPr>
              <a:t>keelt</a:t>
            </a:r>
            <a:r>
              <a:rPr lang="en-US" sz="2200" dirty="0">
                <a:solidFill>
                  <a:srgbClr val="202124"/>
                </a:solidFill>
              </a:rPr>
              <a:t>.</a:t>
            </a:r>
            <a:endParaRPr lang="et-EE" sz="2200" dirty="0">
              <a:solidFill>
                <a:srgbClr val="202124"/>
              </a:solidFill>
            </a:endParaRPr>
          </a:p>
          <a:p>
            <a:pPr lvl="0"/>
            <a:r>
              <a:rPr lang="en-US" sz="2200" dirty="0" err="1">
                <a:solidFill>
                  <a:srgbClr val="202124"/>
                </a:solidFill>
              </a:rPr>
              <a:t>Ajakirjandus</a:t>
            </a:r>
            <a:r>
              <a:rPr lang="en-US" sz="2200" dirty="0">
                <a:solidFill>
                  <a:srgbClr val="202124"/>
                </a:solidFill>
              </a:rPr>
              <a:t>, mis </a:t>
            </a:r>
            <a:r>
              <a:rPr lang="et-EE" sz="2200" dirty="0">
                <a:solidFill>
                  <a:srgbClr val="202124"/>
                </a:solidFill>
              </a:rPr>
              <a:t>kuritarvitab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n-US" sz="2200" dirty="0" err="1">
                <a:solidFill>
                  <a:srgbClr val="202124"/>
                </a:solidFill>
              </a:rPr>
              <a:t>stereotüüpe</a:t>
            </a:r>
            <a:r>
              <a:rPr lang="en-US" sz="2200" dirty="0">
                <a:solidFill>
                  <a:srgbClr val="202124"/>
                </a:solidFill>
              </a:rPr>
              <a:t> ja </a:t>
            </a:r>
            <a:r>
              <a:rPr lang="en-US" sz="2200" dirty="0" err="1">
                <a:solidFill>
                  <a:srgbClr val="202124"/>
                </a:solidFill>
              </a:rPr>
              <a:t>õhutab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n-US" sz="2200" dirty="0" err="1">
                <a:solidFill>
                  <a:srgbClr val="202124"/>
                </a:solidFill>
              </a:rPr>
              <a:t>sallimatust</a:t>
            </a:r>
            <a:r>
              <a:rPr lang="en-US" sz="2200" dirty="0">
                <a:solidFill>
                  <a:srgbClr val="202124"/>
                </a:solidFill>
              </a:rPr>
              <a:t>, </a:t>
            </a:r>
            <a:r>
              <a:rPr lang="en-US" sz="2200" dirty="0" err="1">
                <a:solidFill>
                  <a:srgbClr val="202124"/>
                </a:solidFill>
              </a:rPr>
              <a:t>ksenofoobiat</a:t>
            </a:r>
            <a:r>
              <a:rPr lang="en-US" sz="2200" dirty="0">
                <a:solidFill>
                  <a:srgbClr val="202124"/>
                </a:solidFill>
              </a:rPr>
              <a:t>, </a:t>
            </a:r>
            <a:r>
              <a:rPr lang="en-US" sz="2200" dirty="0" err="1">
                <a:solidFill>
                  <a:srgbClr val="202124"/>
                </a:solidFill>
              </a:rPr>
              <a:t>šovinismi</a:t>
            </a:r>
            <a:r>
              <a:rPr lang="en-US" sz="2200" dirty="0">
                <a:solidFill>
                  <a:srgbClr val="202124"/>
                </a:solidFill>
              </a:rPr>
              <a:t>, </a:t>
            </a:r>
            <a:r>
              <a:rPr lang="en-US" sz="2200" dirty="0" err="1">
                <a:solidFill>
                  <a:srgbClr val="202124"/>
                </a:solidFill>
              </a:rPr>
              <a:t>vägivalda</a:t>
            </a:r>
            <a:r>
              <a:rPr lang="en-US" sz="2200" dirty="0">
                <a:solidFill>
                  <a:srgbClr val="202124"/>
                </a:solidFill>
              </a:rPr>
              <a:t> ... </a:t>
            </a:r>
            <a:r>
              <a:rPr lang="en-US" sz="2200" dirty="0" err="1">
                <a:solidFill>
                  <a:srgbClr val="202124"/>
                </a:solidFill>
              </a:rPr>
              <a:t>ei</a:t>
            </a:r>
            <a:r>
              <a:rPr lang="en-US" sz="2200" dirty="0">
                <a:solidFill>
                  <a:srgbClr val="202124"/>
                </a:solidFill>
              </a:rPr>
              <a:t> ole </a:t>
            </a:r>
            <a:r>
              <a:rPr lang="en-US" sz="2200" dirty="0" err="1">
                <a:solidFill>
                  <a:srgbClr val="202124"/>
                </a:solidFill>
              </a:rPr>
              <a:t>uuriv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n-US" sz="2200" dirty="0" err="1">
                <a:solidFill>
                  <a:srgbClr val="202124"/>
                </a:solidFill>
              </a:rPr>
              <a:t>ajakirjandus</a:t>
            </a:r>
            <a:r>
              <a:rPr lang="en-US" sz="2200" dirty="0">
                <a:solidFill>
                  <a:srgbClr val="202124"/>
                </a:solidFill>
              </a:rPr>
              <a:t>. </a:t>
            </a:r>
            <a:r>
              <a:rPr lang="en-US" sz="2200" dirty="0" err="1">
                <a:solidFill>
                  <a:srgbClr val="202124"/>
                </a:solidFill>
              </a:rPr>
              <a:t>Selline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n-US" sz="2200" dirty="0" err="1">
                <a:solidFill>
                  <a:srgbClr val="202124"/>
                </a:solidFill>
              </a:rPr>
              <a:t>ajakirjandus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n-US" sz="2200" dirty="0" err="1">
                <a:solidFill>
                  <a:srgbClr val="202124"/>
                </a:solidFill>
              </a:rPr>
              <a:t>ei</a:t>
            </a:r>
            <a:r>
              <a:rPr lang="en-US" sz="2200" dirty="0">
                <a:solidFill>
                  <a:srgbClr val="202124"/>
                </a:solidFill>
              </a:rPr>
              <a:t> ole </a:t>
            </a:r>
            <a:r>
              <a:rPr lang="en-US" sz="2200" dirty="0" err="1">
                <a:solidFill>
                  <a:srgbClr val="202124"/>
                </a:solidFill>
              </a:rPr>
              <a:t>isegi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n-US" sz="2200" dirty="0" err="1">
                <a:solidFill>
                  <a:srgbClr val="202124"/>
                </a:solidFill>
              </a:rPr>
              <a:t>mitte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n-US" sz="2200" dirty="0" err="1">
                <a:solidFill>
                  <a:srgbClr val="202124"/>
                </a:solidFill>
              </a:rPr>
              <a:t>ajakirjandus</a:t>
            </a:r>
            <a:r>
              <a:rPr lang="en-US" sz="2200" dirty="0">
                <a:solidFill>
                  <a:srgbClr val="202124"/>
                </a:solidFill>
              </a:rPr>
              <a:t>, </a:t>
            </a:r>
            <a:r>
              <a:rPr lang="en-US" sz="2200" dirty="0" err="1">
                <a:solidFill>
                  <a:srgbClr val="202124"/>
                </a:solidFill>
              </a:rPr>
              <a:t>sest</a:t>
            </a:r>
            <a:r>
              <a:rPr lang="en-US" sz="2200" dirty="0">
                <a:solidFill>
                  <a:srgbClr val="202124"/>
                </a:solidFill>
              </a:rPr>
              <a:t> see </a:t>
            </a:r>
            <a:r>
              <a:rPr lang="en-US" sz="2200" dirty="0" err="1">
                <a:solidFill>
                  <a:srgbClr val="202124"/>
                </a:solidFill>
              </a:rPr>
              <a:t>ei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n-US" sz="2200" dirty="0" err="1">
                <a:solidFill>
                  <a:srgbClr val="202124"/>
                </a:solidFill>
              </a:rPr>
              <a:t>vasta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n-US" sz="2200" dirty="0" err="1">
                <a:solidFill>
                  <a:srgbClr val="202124"/>
                </a:solidFill>
              </a:rPr>
              <a:t>isegi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n-US" sz="2200" dirty="0" err="1">
                <a:solidFill>
                  <a:srgbClr val="202124"/>
                </a:solidFill>
              </a:rPr>
              <a:t>selle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n-US" sz="2200" dirty="0" err="1">
                <a:solidFill>
                  <a:srgbClr val="202124"/>
                </a:solidFill>
              </a:rPr>
              <a:t>elementaarsele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n-US" sz="2200" dirty="0" err="1">
                <a:solidFill>
                  <a:srgbClr val="202124"/>
                </a:solidFill>
              </a:rPr>
              <a:t>kriteeriumile</a:t>
            </a:r>
            <a:r>
              <a:rPr lang="en-US" sz="2200" dirty="0">
                <a:solidFill>
                  <a:srgbClr val="202124"/>
                </a:solidFill>
              </a:rPr>
              <a:t>: </a:t>
            </a:r>
            <a:r>
              <a:rPr lang="en-US" sz="2200" dirty="0" err="1">
                <a:solidFill>
                  <a:srgbClr val="202124"/>
                </a:solidFill>
              </a:rPr>
              <a:t>edastada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n-US" sz="2200" dirty="0" err="1">
                <a:solidFill>
                  <a:srgbClr val="202124"/>
                </a:solidFill>
              </a:rPr>
              <a:t>neutraalselt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n-US" sz="2200" dirty="0" err="1">
                <a:solidFill>
                  <a:srgbClr val="202124"/>
                </a:solidFill>
              </a:rPr>
              <a:t>teavet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n-US" sz="2200" dirty="0" err="1">
                <a:solidFill>
                  <a:srgbClr val="202124"/>
                </a:solidFill>
              </a:rPr>
              <a:t>otseallikast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n-US" sz="2200" dirty="0" err="1">
                <a:solidFill>
                  <a:srgbClr val="202124"/>
                </a:solidFill>
              </a:rPr>
              <a:t>lugejale</a:t>
            </a:r>
            <a:r>
              <a:rPr lang="en-US" sz="2200" dirty="0">
                <a:solidFill>
                  <a:srgbClr val="202124"/>
                </a:solidFill>
              </a:rPr>
              <a:t>, </a:t>
            </a:r>
            <a:r>
              <a:rPr lang="en-US" sz="2200" dirty="0" err="1">
                <a:solidFill>
                  <a:srgbClr val="202124"/>
                </a:solidFill>
              </a:rPr>
              <a:t>kuulajale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n-US" sz="2200" dirty="0" err="1">
                <a:solidFill>
                  <a:srgbClr val="202124"/>
                </a:solidFill>
              </a:rPr>
              <a:t>või</a:t>
            </a:r>
            <a:r>
              <a:rPr lang="en-US" sz="2200" dirty="0">
                <a:solidFill>
                  <a:srgbClr val="202124"/>
                </a:solidFill>
              </a:rPr>
              <a:t> </a:t>
            </a:r>
            <a:r>
              <a:rPr lang="en-US" sz="2200" dirty="0" err="1">
                <a:solidFill>
                  <a:srgbClr val="202124"/>
                </a:solidFill>
              </a:rPr>
              <a:t>vaatajale</a:t>
            </a:r>
            <a:r>
              <a:rPr lang="en-US" sz="2200" dirty="0">
                <a:solidFill>
                  <a:srgbClr val="202124"/>
                </a:solidFill>
              </a:rPr>
              <a:t>.</a:t>
            </a:r>
          </a:p>
        </p:txBody>
      </p:sp>
      <p:pic>
        <p:nvPicPr>
          <p:cNvPr id="1028" name="Picture 4" descr="Indianapolis Times | Hoosier State Chronicles: Indiana's Digital Newspaper  Pro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21875"/>
          <a:stretch/>
        </p:blipFill>
        <p:spPr bwMode="auto">
          <a:xfrm>
            <a:off x="6395041" y="1930551"/>
            <a:ext cx="2430751" cy="302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869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8372"/>
            <a:ext cx="9403672" cy="1039427"/>
          </a:xfrm>
        </p:spPr>
        <p:txBody>
          <a:bodyPr>
            <a:normAutofit/>
          </a:bodyPr>
          <a:lstStyle/>
          <a:p>
            <a:r>
              <a:rPr lang="en-US" sz="3200" dirty="0"/>
              <a:t>"</a:t>
            </a:r>
            <a:r>
              <a:rPr lang="en-US" sz="3200" dirty="0" err="1"/>
              <a:t>Metsiku</a:t>
            </a:r>
            <a:r>
              <a:rPr lang="et-EE" sz="3200" dirty="0"/>
              <a:t> </a:t>
            </a:r>
            <a:r>
              <a:rPr lang="en-US" sz="3200" dirty="0" err="1"/>
              <a:t>ajakirjanduse</a:t>
            </a:r>
            <a:r>
              <a:rPr lang="en-US" sz="3200" dirty="0"/>
              <a:t>" </a:t>
            </a:r>
            <a:r>
              <a:rPr lang="en-US" sz="3200" dirty="0" err="1"/>
              <a:t>riskid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5638800" cy="4373563"/>
          </a:xfrm>
        </p:spPr>
        <p:txBody>
          <a:bodyPr>
            <a:noAutofit/>
          </a:bodyPr>
          <a:lstStyle/>
          <a:p>
            <a:pPr lvl="0"/>
            <a:r>
              <a:rPr lang="en-US" sz="2000" dirty="0" err="1">
                <a:solidFill>
                  <a:srgbClr val="202124"/>
                </a:solidFill>
              </a:rPr>
              <a:t>Mees</a:t>
            </a:r>
            <a:r>
              <a:rPr lang="en-US" sz="2000" dirty="0">
                <a:solidFill>
                  <a:srgbClr val="202124"/>
                </a:solidFill>
              </a:rPr>
              <a:t>, </a:t>
            </a:r>
            <a:r>
              <a:rPr lang="en-US" sz="2000" dirty="0" err="1">
                <a:solidFill>
                  <a:srgbClr val="202124"/>
                </a:solidFill>
              </a:rPr>
              <a:t>kes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hoiatas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sensatsioonilise</a:t>
            </a:r>
            <a:r>
              <a:rPr lang="en-US" sz="2000" dirty="0">
                <a:solidFill>
                  <a:srgbClr val="202124"/>
                </a:solidFill>
              </a:rPr>
              <a:t> "</a:t>
            </a:r>
            <a:r>
              <a:rPr lang="en-US" sz="2000" dirty="0" err="1">
                <a:solidFill>
                  <a:srgbClr val="202124"/>
                </a:solidFill>
              </a:rPr>
              <a:t>uuriva</a:t>
            </a:r>
            <a:r>
              <a:rPr lang="en-US" sz="2000" dirty="0">
                <a:solidFill>
                  <a:srgbClr val="202124"/>
                </a:solidFill>
              </a:rPr>
              <a:t>" </a:t>
            </a:r>
            <a:r>
              <a:rPr lang="en-US" sz="2000" dirty="0" err="1">
                <a:solidFill>
                  <a:srgbClr val="202124"/>
                </a:solidFill>
              </a:rPr>
              <a:t>ajakirjanduse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kohutava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mõju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eest</a:t>
            </a:r>
            <a:r>
              <a:rPr lang="en-US" sz="2000" dirty="0">
                <a:solidFill>
                  <a:srgbClr val="202124"/>
                </a:solidFill>
              </a:rPr>
              <a:t>, mis </a:t>
            </a:r>
            <a:r>
              <a:rPr lang="en-US" sz="2000" dirty="0" err="1">
                <a:solidFill>
                  <a:srgbClr val="202124"/>
                </a:solidFill>
              </a:rPr>
              <a:t>aitas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kaasa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sellele</a:t>
            </a:r>
            <a:r>
              <a:rPr lang="en-US" sz="2000" dirty="0">
                <a:solidFill>
                  <a:srgbClr val="202124"/>
                </a:solidFill>
              </a:rPr>
              <a:t>, et </a:t>
            </a:r>
            <a:r>
              <a:rPr lang="en-US" sz="2000" dirty="0" err="1">
                <a:solidFill>
                  <a:srgbClr val="202124"/>
                </a:solidFill>
              </a:rPr>
              <a:t>avalikkus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mõistis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vaesed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immigrandid</a:t>
            </a:r>
            <a:r>
              <a:rPr lang="en-US" sz="2000" dirty="0">
                <a:solidFill>
                  <a:srgbClr val="202124"/>
                </a:solidFill>
              </a:rPr>
              <a:t> Sacco ja Vanzetti </a:t>
            </a:r>
            <a:r>
              <a:rPr lang="en-US" sz="2000" dirty="0" err="1">
                <a:solidFill>
                  <a:srgbClr val="202124"/>
                </a:solidFill>
              </a:rPr>
              <a:t>süüdi</a:t>
            </a:r>
            <a:r>
              <a:rPr lang="en-US" sz="2000" dirty="0">
                <a:solidFill>
                  <a:srgbClr val="202124"/>
                </a:solidFill>
              </a:rPr>
              <a:t> juba </a:t>
            </a:r>
            <a:r>
              <a:rPr lang="en-US" sz="2000" dirty="0" err="1">
                <a:solidFill>
                  <a:srgbClr val="202124"/>
                </a:solidFill>
              </a:rPr>
              <a:t>enne</a:t>
            </a:r>
            <a:r>
              <a:rPr lang="en-US" sz="2000" dirty="0">
                <a:solidFill>
                  <a:srgbClr val="202124"/>
                </a:solidFill>
              </a:rPr>
              <a:t>, </a:t>
            </a:r>
            <a:r>
              <a:rPr lang="en-US" sz="2000" dirty="0" err="1">
                <a:solidFill>
                  <a:srgbClr val="202124"/>
                </a:solidFill>
              </a:rPr>
              <a:t>kui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kohtusaalis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esitati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mingeid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tõendeid</a:t>
            </a:r>
            <a:r>
              <a:rPr lang="en-US" sz="2000" dirty="0">
                <a:solidFill>
                  <a:srgbClr val="202124"/>
                </a:solidFill>
              </a:rPr>
              <a:t>, </a:t>
            </a:r>
            <a:r>
              <a:rPr lang="en-US" sz="2000" dirty="0" err="1">
                <a:solidFill>
                  <a:srgbClr val="202124"/>
                </a:solidFill>
              </a:rPr>
              <a:t>oli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kohtuekspert</a:t>
            </a:r>
            <a:r>
              <a:rPr lang="en-US" sz="2000" dirty="0">
                <a:solidFill>
                  <a:srgbClr val="202124"/>
                </a:solidFill>
              </a:rPr>
              <a:t> ja </a:t>
            </a:r>
            <a:r>
              <a:rPr lang="en-US" sz="2000" dirty="0" err="1">
                <a:solidFill>
                  <a:srgbClr val="202124"/>
                </a:solidFill>
              </a:rPr>
              <a:t>patoloog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dr</a:t>
            </a:r>
            <a:r>
              <a:rPr lang="en-US" sz="2000" dirty="0">
                <a:solidFill>
                  <a:srgbClr val="202124"/>
                </a:solidFill>
              </a:rPr>
              <a:t> Henry Lee. 74 </a:t>
            </a:r>
            <a:r>
              <a:rPr lang="en-US" sz="2000" dirty="0" err="1">
                <a:solidFill>
                  <a:srgbClr val="202124"/>
                </a:solidFill>
              </a:rPr>
              <a:t>aastat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pärast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nende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surma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näitasid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ühe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parima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kaasaegse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kriminaalpatoloogi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tunnistused</a:t>
            </a:r>
            <a:r>
              <a:rPr lang="en-US" sz="2000" dirty="0">
                <a:solidFill>
                  <a:srgbClr val="202124"/>
                </a:solidFill>
              </a:rPr>
              <a:t>, et </a:t>
            </a:r>
            <a:r>
              <a:rPr lang="en-US" sz="2000" dirty="0" err="1">
                <a:solidFill>
                  <a:srgbClr val="202124"/>
                </a:solidFill>
              </a:rPr>
              <a:t>nii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selles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kui</a:t>
            </a:r>
            <a:r>
              <a:rPr lang="en-US" sz="2000" dirty="0">
                <a:solidFill>
                  <a:srgbClr val="202124"/>
                </a:solidFill>
              </a:rPr>
              <a:t> ka </a:t>
            </a:r>
            <a:r>
              <a:rPr lang="en-US" sz="2000" dirty="0" err="1">
                <a:solidFill>
                  <a:srgbClr val="202124"/>
                </a:solidFill>
              </a:rPr>
              <a:t>mõnes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teises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kuulsas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kohtuasjas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lähiminevikust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kohus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eksis</a:t>
            </a:r>
            <a:r>
              <a:rPr lang="en-US" sz="2000" dirty="0">
                <a:solidFill>
                  <a:srgbClr val="202124"/>
                </a:solidFill>
              </a:rPr>
              <a:t>, </a:t>
            </a:r>
            <a:r>
              <a:rPr lang="en-US" sz="2000" dirty="0" err="1">
                <a:solidFill>
                  <a:srgbClr val="202124"/>
                </a:solidFill>
              </a:rPr>
              <a:t>sest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süüdimõistmiseks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puudusid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piisavad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tõendid</a:t>
            </a:r>
            <a:r>
              <a:rPr lang="en-US" sz="2000" dirty="0">
                <a:solidFill>
                  <a:srgbClr val="202124"/>
                </a:solidFill>
              </a:rPr>
              <a:t>.</a:t>
            </a:r>
            <a:endParaRPr lang="en-US" sz="2200" dirty="0">
              <a:solidFill>
                <a:srgbClr val="20212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15EA26-1BD8-4009-AC05-05143DFC2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407065"/>
            <a:ext cx="3124200" cy="204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59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8372"/>
            <a:ext cx="9403672" cy="1039427"/>
          </a:xfrm>
        </p:spPr>
        <p:txBody>
          <a:bodyPr>
            <a:normAutofit/>
          </a:bodyPr>
          <a:lstStyle/>
          <a:p>
            <a:r>
              <a:rPr lang="en-US" sz="3200" dirty="0"/>
              <a:t>"</a:t>
            </a:r>
            <a:r>
              <a:rPr lang="en-US" sz="3200" dirty="0" err="1"/>
              <a:t>Metsiku</a:t>
            </a:r>
            <a:r>
              <a:rPr lang="et-EE" sz="3200" dirty="0"/>
              <a:t> </a:t>
            </a:r>
            <a:r>
              <a:rPr lang="en-US" sz="3200" dirty="0" err="1"/>
              <a:t>ajakirjanduse</a:t>
            </a:r>
            <a:r>
              <a:rPr lang="en-US" sz="3200" dirty="0"/>
              <a:t>" </a:t>
            </a:r>
            <a:r>
              <a:rPr lang="en-US" sz="3200" dirty="0" err="1"/>
              <a:t>riskid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43" y="2209800"/>
            <a:ext cx="5410200" cy="4373563"/>
          </a:xfrm>
        </p:spPr>
        <p:txBody>
          <a:bodyPr>
            <a:noAutofit/>
          </a:bodyPr>
          <a:lstStyle/>
          <a:p>
            <a:pPr lvl="0"/>
            <a:r>
              <a:rPr lang="en-US" sz="2000" dirty="0" err="1">
                <a:solidFill>
                  <a:srgbClr val="202124"/>
                </a:solidFill>
              </a:rPr>
              <a:t>Kõigil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neil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juhtudel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olid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küsitavad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kohtuotsused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kooskõlas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avaliku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arvamusega</a:t>
            </a:r>
            <a:r>
              <a:rPr lang="en-US" sz="2000" dirty="0">
                <a:solidFill>
                  <a:srgbClr val="202124"/>
                </a:solidFill>
              </a:rPr>
              <a:t>, mis </a:t>
            </a:r>
            <a:r>
              <a:rPr lang="en-US" sz="2000" dirty="0" err="1">
                <a:solidFill>
                  <a:srgbClr val="202124"/>
                </a:solidFill>
              </a:rPr>
              <a:t>oli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loodud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stereotüüpide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lõputu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kordamisega</a:t>
            </a:r>
            <a:r>
              <a:rPr lang="en-US" sz="2000" dirty="0">
                <a:solidFill>
                  <a:srgbClr val="202124"/>
                </a:solidFill>
              </a:rPr>
              <a:t> "</a:t>
            </a:r>
            <a:r>
              <a:rPr lang="en-US" sz="2000" dirty="0" err="1">
                <a:solidFill>
                  <a:srgbClr val="202124"/>
                </a:solidFill>
              </a:rPr>
              <a:t>uurimuslikes</a:t>
            </a:r>
            <a:r>
              <a:rPr lang="en-US" sz="2000" dirty="0">
                <a:solidFill>
                  <a:srgbClr val="202124"/>
                </a:solidFill>
              </a:rPr>
              <a:t>" </a:t>
            </a:r>
            <a:r>
              <a:rPr lang="en-US" sz="2000" dirty="0" err="1">
                <a:solidFill>
                  <a:srgbClr val="202124"/>
                </a:solidFill>
              </a:rPr>
              <a:t>lugudes</a:t>
            </a:r>
            <a:r>
              <a:rPr lang="en-US" sz="2000" dirty="0">
                <a:solidFill>
                  <a:srgbClr val="202124"/>
                </a:solidFill>
              </a:rPr>
              <a:t>.</a:t>
            </a:r>
            <a:endParaRPr lang="et-EE" sz="2000" dirty="0">
              <a:solidFill>
                <a:srgbClr val="202124"/>
              </a:solidFill>
            </a:endParaRPr>
          </a:p>
          <a:p>
            <a:pPr lvl="0"/>
            <a:r>
              <a:rPr lang="en-US" sz="2000" dirty="0" err="1">
                <a:solidFill>
                  <a:srgbClr val="202124"/>
                </a:solidFill>
              </a:rPr>
              <a:t>Teisisõnu</a:t>
            </a:r>
            <a:r>
              <a:rPr lang="en-US" sz="2000" dirty="0">
                <a:solidFill>
                  <a:srgbClr val="202124"/>
                </a:solidFill>
              </a:rPr>
              <a:t>, </a:t>
            </a:r>
            <a:r>
              <a:rPr lang="en-US" sz="2000" dirty="0" err="1">
                <a:solidFill>
                  <a:srgbClr val="202124"/>
                </a:solidFill>
              </a:rPr>
              <a:t>kõigepealt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mõistis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meedia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karistusi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ilma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tõenditeta</a:t>
            </a:r>
            <a:r>
              <a:rPr lang="en-US" sz="2000" dirty="0">
                <a:solidFill>
                  <a:srgbClr val="202124"/>
                </a:solidFill>
              </a:rPr>
              <a:t> ja </a:t>
            </a:r>
            <a:r>
              <a:rPr lang="en-US" sz="2000" dirty="0" err="1">
                <a:solidFill>
                  <a:srgbClr val="202124"/>
                </a:solidFill>
              </a:rPr>
              <a:t>seejärel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tegid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kohtud</a:t>
            </a:r>
            <a:r>
              <a:rPr lang="en-US" sz="2000" dirty="0">
                <a:solidFill>
                  <a:srgbClr val="202124"/>
                </a:solidFill>
              </a:rPr>
              <a:t> </a:t>
            </a:r>
            <a:r>
              <a:rPr lang="en-US" sz="2000" dirty="0" err="1">
                <a:solidFill>
                  <a:srgbClr val="202124"/>
                </a:solidFill>
              </a:rPr>
              <a:t>sama</a:t>
            </a:r>
            <a:r>
              <a:rPr lang="en-US" sz="2000" dirty="0">
                <a:solidFill>
                  <a:srgbClr val="202124"/>
                </a:solidFill>
              </a:rPr>
              <a:t>.</a:t>
            </a:r>
            <a:endParaRPr lang="et-EE" sz="2000" dirty="0">
              <a:solidFill>
                <a:srgbClr val="202124"/>
              </a:solidFill>
            </a:endParaRPr>
          </a:p>
          <a:p>
            <a:pPr lvl="0"/>
            <a:r>
              <a:rPr lang="en-US" sz="2000" dirty="0"/>
              <a:t>(Famous Crimes Revisited; Dr. Henry Lee </a:t>
            </a:r>
            <a:r>
              <a:rPr lang="en-US" sz="2000" dirty="0" err="1"/>
              <a:t>i</a:t>
            </a:r>
            <a:r>
              <a:rPr lang="en-US" sz="2000" dirty="0"/>
              <a:t> dr. Jerry </a:t>
            </a:r>
            <a:r>
              <a:rPr lang="en-US" sz="2000" dirty="0" err="1"/>
              <a:t>Labriola</a:t>
            </a:r>
            <a:r>
              <a:rPr lang="en-US" sz="2000" dirty="0"/>
              <a:t>/2001</a:t>
            </a:r>
            <a:r>
              <a:rPr lang="sr-Latn-RS" sz="2000" dirty="0"/>
              <a:t>)</a:t>
            </a:r>
            <a:endParaRPr lang="en-US" sz="2000" dirty="0"/>
          </a:p>
        </p:txBody>
      </p:sp>
      <p:pic>
        <p:nvPicPr>
          <p:cNvPr id="3074" name="Picture 2" descr="Sacco and Vanzetti - The Roaring 20s Scrapbook Pro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97035"/>
            <a:ext cx="3025699" cy="388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669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713173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Sa võid tappa ajakirjaniku, kuid sa ei saa tappa lugu</a:t>
            </a:r>
            <a:br>
              <a:rPr lang="it-IT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168" y="4114800"/>
            <a:ext cx="9067800" cy="25908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Uurivad</a:t>
            </a:r>
            <a:r>
              <a:rPr lang="en-US" dirty="0"/>
              <a:t> </a:t>
            </a:r>
            <a:r>
              <a:rPr lang="en-US" dirty="0" err="1"/>
              <a:t>ajakirjanikud</a:t>
            </a:r>
            <a:r>
              <a:rPr lang="en-US" dirty="0"/>
              <a:t> </a:t>
            </a:r>
            <a:r>
              <a:rPr lang="et-EE" dirty="0"/>
              <a:t>on aidanud kaasa isegi USA presidendi tagasiasutmisele</a:t>
            </a:r>
            <a:r>
              <a:rPr lang="en-US" dirty="0"/>
              <a:t>.</a:t>
            </a:r>
            <a:endParaRPr lang="et-EE" dirty="0"/>
          </a:p>
          <a:p>
            <a:r>
              <a:rPr lang="en-US" dirty="0"/>
              <a:t>Richard Nixon </a:t>
            </a:r>
            <a:r>
              <a:rPr lang="en-US" dirty="0" err="1"/>
              <a:t>esitas</a:t>
            </a:r>
            <a:r>
              <a:rPr lang="en-US" dirty="0"/>
              <a:t> 1973. </a:t>
            </a:r>
            <a:r>
              <a:rPr lang="en-US" dirty="0" err="1"/>
              <a:t>aastal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tagasiastumisavalduse</a:t>
            </a:r>
            <a:r>
              <a:rPr lang="en-US" dirty="0"/>
              <a:t> </a:t>
            </a:r>
            <a:r>
              <a:rPr lang="en-US" dirty="0" err="1"/>
              <a:t>pärast</a:t>
            </a:r>
            <a:r>
              <a:rPr lang="en-US" dirty="0"/>
              <a:t> </a:t>
            </a:r>
            <a:r>
              <a:rPr lang="et-EE" dirty="0"/>
              <a:t>juhtumit</a:t>
            </a:r>
            <a:r>
              <a:rPr lang="en-US" dirty="0"/>
              <a:t> </a:t>
            </a:r>
            <a:r>
              <a:rPr lang="en-US" dirty="0" err="1"/>
              <a:t>poliitiliste</a:t>
            </a:r>
            <a:r>
              <a:rPr lang="en-US" dirty="0"/>
              <a:t> </a:t>
            </a:r>
            <a:r>
              <a:rPr lang="et-EE" dirty="0"/>
              <a:t>konkurentide pealtkuulamisega</a:t>
            </a:r>
            <a:r>
              <a:rPr lang="en-US" dirty="0"/>
              <a:t>, </a:t>
            </a:r>
            <a:r>
              <a:rPr lang="en-US" dirty="0" err="1"/>
              <a:t>millesse</a:t>
            </a:r>
            <a:r>
              <a:rPr lang="en-US" dirty="0"/>
              <a:t> </a:t>
            </a:r>
            <a:r>
              <a:rPr lang="en-US" dirty="0" err="1"/>
              <a:t>olid</a:t>
            </a:r>
            <a:r>
              <a:rPr lang="en-US" dirty="0"/>
              <a:t> </a:t>
            </a:r>
            <a:r>
              <a:rPr lang="en-US" dirty="0" err="1"/>
              <a:t>segatud</a:t>
            </a:r>
            <a:r>
              <a:rPr lang="en-US" dirty="0"/>
              <a:t> </a:t>
            </a:r>
            <a:r>
              <a:rPr lang="en-US" dirty="0" err="1"/>
              <a:t>tema</a:t>
            </a:r>
            <a:r>
              <a:rPr lang="en-US" dirty="0"/>
              <a:t> </a:t>
            </a:r>
            <a:r>
              <a:rPr lang="en-US" dirty="0" err="1"/>
              <a:t>lähedased</a:t>
            </a:r>
            <a:r>
              <a:rPr lang="en-US" dirty="0"/>
              <a:t> </a:t>
            </a:r>
            <a:r>
              <a:rPr lang="en-US" dirty="0" err="1"/>
              <a:t>liitlased</a:t>
            </a:r>
            <a:r>
              <a:rPr lang="en-US" dirty="0"/>
              <a:t>.</a:t>
            </a:r>
            <a:endParaRPr lang="et-EE" dirty="0"/>
          </a:p>
          <a:p>
            <a:r>
              <a:rPr lang="en-US" dirty="0" err="1"/>
              <a:t>Juhtumi</a:t>
            </a:r>
            <a:r>
              <a:rPr lang="et-EE" dirty="0"/>
              <a:t>ga tegeles </a:t>
            </a:r>
            <a:r>
              <a:rPr lang="en-US" dirty="0" err="1"/>
              <a:t>päevalehe</a:t>
            </a:r>
            <a:r>
              <a:rPr lang="en-US" dirty="0"/>
              <a:t> "Washington Post" </a:t>
            </a:r>
            <a:r>
              <a:rPr lang="en-US" dirty="0" err="1"/>
              <a:t>uurimismeeskond</a:t>
            </a:r>
            <a:r>
              <a:rPr lang="en-US" dirty="0"/>
              <a:t> ja </a:t>
            </a:r>
            <a:r>
              <a:rPr lang="en-US" dirty="0" err="1"/>
              <a:t>sellega</a:t>
            </a:r>
            <a:r>
              <a:rPr lang="en-US" dirty="0"/>
              <a:t> </a:t>
            </a:r>
            <a:r>
              <a:rPr lang="et-EE" dirty="0"/>
              <a:t>liitusid </a:t>
            </a:r>
            <a:r>
              <a:rPr lang="en-US" dirty="0"/>
              <a:t>ka </a:t>
            </a:r>
            <a:r>
              <a:rPr lang="en-US" dirty="0" err="1"/>
              <a:t>teised</a:t>
            </a:r>
            <a:r>
              <a:rPr lang="en-US" dirty="0"/>
              <a:t> </a:t>
            </a:r>
            <a:r>
              <a:rPr lang="en-US" dirty="0" err="1"/>
              <a:t>meediakanalid</a:t>
            </a:r>
            <a:r>
              <a:rPr lang="en-US" dirty="0"/>
              <a:t>.</a:t>
            </a:r>
            <a:endParaRPr lang="et-EE" dirty="0"/>
          </a:p>
          <a:p>
            <a:r>
              <a:rPr lang="en-US" dirty="0" err="1"/>
              <a:t>Selle</a:t>
            </a:r>
            <a:r>
              <a:rPr lang="en-US" dirty="0"/>
              <a:t> </a:t>
            </a:r>
            <a:r>
              <a:rPr lang="et-EE" dirty="0"/>
              <a:t>skandaali</a:t>
            </a:r>
            <a:r>
              <a:rPr lang="en-US" dirty="0"/>
              <a:t> </a:t>
            </a:r>
            <a:r>
              <a:rPr lang="en-US" dirty="0" err="1"/>
              <a:t>ajal</a:t>
            </a:r>
            <a:r>
              <a:rPr lang="en-US" dirty="0"/>
              <a:t> </a:t>
            </a:r>
            <a:r>
              <a:rPr lang="et-EE" dirty="0"/>
              <a:t>oli</a:t>
            </a:r>
            <a:r>
              <a:rPr lang="en-US" dirty="0"/>
              <a:t> </a:t>
            </a:r>
            <a:r>
              <a:rPr lang="en-US" dirty="0" err="1"/>
              <a:t>tehtud</a:t>
            </a:r>
            <a:r>
              <a:rPr lang="en-US" dirty="0"/>
              <a:t> </a:t>
            </a:r>
            <a:r>
              <a:rPr lang="en-US" dirty="0" err="1"/>
              <a:t>mitmeid</a:t>
            </a:r>
            <a:r>
              <a:rPr lang="en-US" dirty="0"/>
              <a:t> </a:t>
            </a:r>
            <a:r>
              <a:rPr lang="en-US" dirty="0" err="1"/>
              <a:t>tõelisi</a:t>
            </a:r>
            <a:r>
              <a:rPr lang="en-US" dirty="0"/>
              <a:t> </a:t>
            </a:r>
            <a:r>
              <a:rPr lang="en-US" dirty="0" err="1"/>
              <a:t>uurivaid</a:t>
            </a:r>
            <a:r>
              <a:rPr lang="en-US" dirty="0"/>
              <a:t> </a:t>
            </a:r>
            <a:r>
              <a:rPr lang="en-US" dirty="0" err="1"/>
              <a:t>lugusid</a:t>
            </a:r>
            <a:r>
              <a:rPr lang="en-US" dirty="0"/>
              <a:t>, mis </a:t>
            </a:r>
            <a:r>
              <a:rPr lang="et-EE" dirty="0"/>
              <a:t>tõi avalikkuse ette nii skandaali enda</a:t>
            </a:r>
            <a:r>
              <a:rPr lang="en-US" dirty="0"/>
              <a:t> </a:t>
            </a:r>
            <a:r>
              <a:rPr lang="en-US" dirty="0" err="1"/>
              <a:t>kui</a:t>
            </a:r>
            <a:r>
              <a:rPr lang="en-US" dirty="0"/>
              <a:t> ka </a:t>
            </a:r>
            <a:r>
              <a:rPr lang="en-US" dirty="0" err="1"/>
              <a:t>ametiasutuste</a:t>
            </a:r>
            <a:r>
              <a:rPr lang="en-US" dirty="0"/>
              <a:t> </a:t>
            </a:r>
            <a:r>
              <a:rPr lang="en-US" dirty="0" err="1"/>
              <a:t>katsed</a:t>
            </a:r>
            <a:r>
              <a:rPr lang="en-US" dirty="0"/>
              <a:t> </a:t>
            </a:r>
            <a:r>
              <a:rPr lang="en-US" dirty="0" err="1"/>
              <a:t>seda</a:t>
            </a:r>
            <a:r>
              <a:rPr lang="en-US" dirty="0"/>
              <a:t> </a:t>
            </a:r>
            <a:r>
              <a:rPr lang="en-US" dirty="0" err="1"/>
              <a:t>varjata</a:t>
            </a:r>
            <a:r>
              <a:rPr lang="en-US" dirty="0"/>
              <a:t>.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0" y="1752600"/>
            <a:ext cx="63912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76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713173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Sa võid tappa ajakirjaniku, kuid sa ei saa tappa lugu</a:t>
            </a:r>
            <a:br>
              <a:rPr lang="it-IT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60960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Tänu</a:t>
            </a:r>
            <a:r>
              <a:rPr lang="en-US" dirty="0"/>
              <a:t> </a:t>
            </a:r>
            <a:r>
              <a:rPr lang="en-US" dirty="0" err="1"/>
              <a:t>sellele</a:t>
            </a:r>
            <a:r>
              <a:rPr lang="en-US" dirty="0"/>
              <a:t>, et see "</a:t>
            </a:r>
            <a:r>
              <a:rPr lang="en-US" dirty="0" err="1"/>
              <a:t>kukutas</a:t>
            </a:r>
            <a:r>
              <a:rPr lang="en-US" dirty="0"/>
              <a:t>" </a:t>
            </a:r>
            <a:r>
              <a:rPr lang="en-US" dirty="0" err="1"/>
              <a:t>presidendi</a:t>
            </a:r>
            <a:r>
              <a:rPr lang="en-US" dirty="0"/>
              <a:t>, </a:t>
            </a:r>
            <a:r>
              <a:rPr lang="et-EE" dirty="0"/>
              <a:t>sai intsident tuntuks </a:t>
            </a:r>
            <a:r>
              <a:rPr lang="en-US" dirty="0"/>
              <a:t>"</a:t>
            </a:r>
            <a:r>
              <a:rPr lang="en-US" dirty="0" err="1"/>
              <a:t>Watergate'i</a:t>
            </a:r>
            <a:r>
              <a:rPr lang="en-US" dirty="0"/>
              <a:t>" </a:t>
            </a:r>
            <a:r>
              <a:rPr lang="en-US" dirty="0" err="1"/>
              <a:t>skandaal</a:t>
            </a:r>
            <a:r>
              <a:rPr lang="et-EE" dirty="0"/>
              <a:t>ina</a:t>
            </a:r>
            <a:r>
              <a:rPr lang="en-US" dirty="0"/>
              <a:t>. Seda </a:t>
            </a:r>
            <a:r>
              <a:rPr lang="en-US" dirty="0" err="1"/>
              <a:t>mäletatakse</a:t>
            </a:r>
            <a:r>
              <a:rPr lang="en-US" dirty="0"/>
              <a:t> </a:t>
            </a:r>
            <a:r>
              <a:rPr lang="en-US" dirty="0" err="1"/>
              <a:t>uuriva</a:t>
            </a:r>
            <a:r>
              <a:rPr lang="en-US" dirty="0"/>
              <a:t> </a:t>
            </a:r>
            <a:r>
              <a:rPr lang="en-US" dirty="0" err="1"/>
              <a:t>ajakirjanduse</a:t>
            </a:r>
            <a:r>
              <a:rPr lang="en-US" dirty="0"/>
              <a:t> </a:t>
            </a:r>
            <a:r>
              <a:rPr lang="en-US" dirty="0" err="1"/>
              <a:t>suurima</a:t>
            </a:r>
            <a:r>
              <a:rPr lang="en-US" dirty="0"/>
              <a:t> </a:t>
            </a:r>
            <a:r>
              <a:rPr lang="en-US" dirty="0" err="1"/>
              <a:t>edu</a:t>
            </a:r>
            <a:r>
              <a:rPr lang="et-EE" dirty="0"/>
              <a:t>na</a:t>
            </a:r>
            <a:r>
              <a:rPr lang="en-US" dirty="0"/>
              <a:t>.</a:t>
            </a:r>
            <a:endParaRPr lang="et-EE" dirty="0"/>
          </a:p>
          <a:p>
            <a:r>
              <a:rPr lang="en-US" dirty="0"/>
              <a:t>1976. </a:t>
            </a:r>
            <a:r>
              <a:rPr lang="en-US" dirty="0" err="1"/>
              <a:t>aastal</a:t>
            </a:r>
            <a:r>
              <a:rPr lang="en-US" dirty="0"/>
              <a:t> </a:t>
            </a:r>
            <a:r>
              <a:rPr lang="en-US" dirty="0" err="1"/>
              <a:t>filmiti</a:t>
            </a:r>
            <a:r>
              <a:rPr lang="en-US" dirty="0"/>
              <a:t> </a:t>
            </a:r>
            <a:r>
              <a:rPr lang="en-US" dirty="0" err="1"/>
              <a:t>auhinnatud</a:t>
            </a:r>
            <a:r>
              <a:rPr lang="en-US" dirty="0"/>
              <a:t> film "All the President's Men", </a:t>
            </a:r>
            <a:r>
              <a:rPr lang="en-US" dirty="0" err="1"/>
              <a:t>mille</a:t>
            </a:r>
            <a:r>
              <a:rPr lang="en-US" dirty="0"/>
              <a:t> </a:t>
            </a:r>
            <a:r>
              <a:rPr lang="en-US" dirty="0" err="1"/>
              <a:t>peaosades</a:t>
            </a:r>
            <a:r>
              <a:rPr lang="en-US" dirty="0"/>
              <a:t> </a:t>
            </a:r>
            <a:r>
              <a:rPr lang="en-US" dirty="0" err="1"/>
              <a:t>mängisid</a:t>
            </a:r>
            <a:r>
              <a:rPr lang="en-US" dirty="0"/>
              <a:t> Robert Redford ja Dustin Hoffman.</a:t>
            </a:r>
            <a:endParaRPr lang="et-EE" dirty="0"/>
          </a:p>
          <a:p>
            <a:r>
              <a:rPr lang="en-US" dirty="0" err="1"/>
              <a:t>Kaasaegne</a:t>
            </a:r>
            <a:r>
              <a:rPr lang="en-US" dirty="0"/>
              <a:t> </a:t>
            </a:r>
            <a:r>
              <a:rPr lang="en-US" dirty="0" err="1"/>
              <a:t>uuriv</a:t>
            </a:r>
            <a:r>
              <a:rPr lang="en-US" dirty="0"/>
              <a:t> </a:t>
            </a:r>
            <a:r>
              <a:rPr lang="en-US" dirty="0" err="1"/>
              <a:t>ajakirjandus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alanud</a:t>
            </a:r>
            <a:r>
              <a:rPr lang="en-US" dirty="0"/>
              <a:t> "</a:t>
            </a:r>
            <a:r>
              <a:rPr lang="en-US" dirty="0" err="1"/>
              <a:t>Watergate'i</a:t>
            </a:r>
            <a:r>
              <a:rPr lang="en-US" dirty="0"/>
              <a:t>" </a:t>
            </a:r>
            <a:r>
              <a:rPr lang="en-US" dirty="0" err="1"/>
              <a:t>skandaaliga</a:t>
            </a:r>
            <a:r>
              <a:rPr lang="en-US" dirty="0"/>
              <a:t>, </a:t>
            </a:r>
            <a:r>
              <a:rPr lang="en-US" dirty="0" err="1"/>
              <a:t>kuid</a:t>
            </a:r>
            <a:r>
              <a:rPr lang="en-US" dirty="0"/>
              <a:t> see </a:t>
            </a:r>
            <a:r>
              <a:rPr lang="en-US" dirty="0" err="1"/>
              <a:t>juhtum</a:t>
            </a:r>
            <a:r>
              <a:rPr lang="en-US" dirty="0"/>
              <a:t> </a:t>
            </a:r>
            <a:r>
              <a:rPr lang="en-US" dirty="0" err="1"/>
              <a:t>lõi</a:t>
            </a:r>
            <a:r>
              <a:rPr lang="en-US" dirty="0"/>
              <a:t> </a:t>
            </a:r>
            <a:r>
              <a:rPr lang="en-US" dirty="0" err="1"/>
              <a:t>legendi</a:t>
            </a:r>
            <a:r>
              <a:rPr lang="en-US" dirty="0"/>
              <a:t> </a:t>
            </a:r>
            <a:r>
              <a:rPr lang="en-US" dirty="0" err="1"/>
              <a:t>uuriva</a:t>
            </a:r>
            <a:r>
              <a:rPr lang="et-EE" dirty="0"/>
              <a:t>st</a:t>
            </a:r>
            <a:r>
              <a:rPr lang="en-US" dirty="0"/>
              <a:t> </a:t>
            </a:r>
            <a:r>
              <a:rPr lang="en-US" dirty="0" err="1"/>
              <a:t>ajakirjanduse</a:t>
            </a:r>
            <a:r>
              <a:rPr lang="et-EE" dirty="0"/>
              <a:t>st,</a:t>
            </a:r>
            <a:r>
              <a:rPr lang="en-US" dirty="0"/>
              <a:t>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Ameerika</a:t>
            </a:r>
            <a:r>
              <a:rPr lang="en-US" dirty="0"/>
              <a:t> </a:t>
            </a:r>
            <a:r>
              <a:rPr lang="en-US" dirty="0" err="1"/>
              <a:t>kangelase</a:t>
            </a:r>
            <a:r>
              <a:rPr lang="et-EE" dirty="0"/>
              <a:t>st,</a:t>
            </a:r>
            <a:r>
              <a:rPr lang="en-US" dirty="0"/>
              <a:t> </a:t>
            </a:r>
            <a:r>
              <a:rPr lang="et-EE" dirty="0"/>
              <a:t>ning peale seda asutasid paljud väljaanded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uurimisrühmad</a:t>
            </a:r>
            <a:r>
              <a:rPr lang="en-US" dirty="0"/>
              <a:t>.</a:t>
            </a:r>
            <a:endParaRPr lang="et-EE" dirty="0"/>
          </a:p>
          <a:p>
            <a:r>
              <a:rPr lang="et-EE" dirty="0"/>
              <a:t>Taoline</a:t>
            </a:r>
            <a:r>
              <a:rPr lang="en-US" dirty="0"/>
              <a:t> </a:t>
            </a:r>
            <a:r>
              <a:rPr lang="en-US" dirty="0" err="1"/>
              <a:t>uuriva</a:t>
            </a:r>
            <a:r>
              <a:rPr lang="en-US" dirty="0"/>
              <a:t> </a:t>
            </a:r>
            <a:r>
              <a:rPr lang="en-US" dirty="0" err="1"/>
              <a:t>ajakirjanduse</a:t>
            </a:r>
            <a:r>
              <a:rPr lang="en-US" dirty="0"/>
              <a:t> </a:t>
            </a:r>
            <a:r>
              <a:rPr lang="en-US" dirty="0" err="1"/>
              <a:t>kasvav</a:t>
            </a:r>
            <a:r>
              <a:rPr lang="en-US" dirty="0"/>
              <a:t> </a:t>
            </a:r>
            <a:r>
              <a:rPr lang="en-US" dirty="0" err="1"/>
              <a:t>populaarsus</a:t>
            </a:r>
            <a:r>
              <a:rPr lang="en-US" dirty="0"/>
              <a:t> </a:t>
            </a:r>
            <a:r>
              <a:rPr lang="en-US" dirty="0" err="1"/>
              <a:t>tuletas</a:t>
            </a:r>
            <a:r>
              <a:rPr lang="en-US" dirty="0"/>
              <a:t> </a:t>
            </a:r>
            <a:r>
              <a:rPr lang="en-US" dirty="0" err="1"/>
              <a:t>taas</a:t>
            </a:r>
            <a:r>
              <a:rPr lang="en-US" dirty="0"/>
              <a:t> </a:t>
            </a:r>
            <a:r>
              <a:rPr lang="en-US" dirty="0" err="1"/>
              <a:t>meelde</a:t>
            </a:r>
            <a:r>
              <a:rPr lang="en-US" dirty="0"/>
              <a:t> </a:t>
            </a:r>
            <a:r>
              <a:rPr lang="en-US" dirty="0" err="1"/>
              <a:t>kõiki</a:t>
            </a:r>
            <a:r>
              <a:rPr lang="en-US" dirty="0"/>
              <a:t> </a:t>
            </a:r>
            <a:r>
              <a:rPr lang="en-US" dirty="0" err="1"/>
              <a:t>riske</a:t>
            </a:r>
            <a:r>
              <a:rPr lang="en-US" dirty="0"/>
              <a:t>, mis </a:t>
            </a:r>
            <a:r>
              <a:rPr lang="et-EE" dirty="0"/>
              <a:t>võivad</a:t>
            </a:r>
            <a:r>
              <a:rPr lang="en-US" dirty="0"/>
              <a:t> </a:t>
            </a:r>
            <a:r>
              <a:rPr lang="en-US" dirty="0" err="1"/>
              <a:t>muuta</a:t>
            </a:r>
            <a:r>
              <a:rPr lang="en-US" dirty="0"/>
              <a:t> </a:t>
            </a:r>
            <a:r>
              <a:rPr lang="en-US" dirty="0" err="1"/>
              <a:t>tõsise</a:t>
            </a:r>
            <a:r>
              <a:rPr lang="en-US" dirty="0"/>
              <a:t>, </a:t>
            </a:r>
            <a:r>
              <a:rPr lang="en-US" dirty="0" err="1"/>
              <a:t>analüütilise</a:t>
            </a:r>
            <a:r>
              <a:rPr lang="en-US" dirty="0"/>
              <a:t> ja </a:t>
            </a:r>
            <a:r>
              <a:rPr lang="en-US" dirty="0" err="1"/>
              <a:t>hästi</a:t>
            </a:r>
            <a:r>
              <a:rPr lang="en-US" dirty="0"/>
              <a:t> </a:t>
            </a:r>
            <a:r>
              <a:rPr lang="en-US" dirty="0" err="1"/>
              <a:t>dokumenteeritud</a:t>
            </a:r>
            <a:r>
              <a:rPr lang="en-US" dirty="0"/>
              <a:t> </a:t>
            </a:r>
            <a:r>
              <a:rPr lang="en-US" dirty="0" err="1"/>
              <a:t>uuriva</a:t>
            </a:r>
            <a:r>
              <a:rPr lang="en-US" dirty="0"/>
              <a:t> </a:t>
            </a:r>
            <a:r>
              <a:rPr lang="en-US" dirty="0" err="1"/>
              <a:t>ajakirjanduse</a:t>
            </a:r>
            <a:r>
              <a:rPr lang="en-US" dirty="0"/>
              <a:t> </a:t>
            </a:r>
            <a:r>
              <a:rPr lang="et-EE" dirty="0"/>
              <a:t>oma</a:t>
            </a:r>
            <a:r>
              <a:rPr lang="en-US" dirty="0"/>
              <a:t> </a:t>
            </a:r>
            <a:r>
              <a:rPr lang="en-US" dirty="0" err="1"/>
              <a:t>vastandiks</a:t>
            </a:r>
            <a:r>
              <a:rPr lang="en-US" dirty="0"/>
              <a:t>.</a:t>
            </a:r>
          </a:p>
        </p:txBody>
      </p:sp>
      <p:pic>
        <p:nvPicPr>
          <p:cNvPr id="4098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473" y="1847850"/>
            <a:ext cx="2881098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703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/>
              <a:t>Tänapäeva ajakirjandus</a:t>
            </a:r>
            <a:r>
              <a:rPr lang="en-US" dirty="0"/>
              <a:t>- </a:t>
            </a:r>
            <a:r>
              <a:rPr lang="en-US" dirty="0">
                <a:hlinkClick r:id="rId2"/>
              </a:rPr>
              <a:t>Wikileaks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2238"/>
            <a:ext cx="4648200" cy="480476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WikiLeaks</a:t>
            </a:r>
            <a:r>
              <a:rPr lang="en-US" dirty="0"/>
              <a:t> on </a:t>
            </a:r>
            <a:r>
              <a:rPr lang="en-US" dirty="0" err="1"/>
              <a:t>rahvusvaheline</a:t>
            </a:r>
            <a:r>
              <a:rPr lang="en-US" dirty="0"/>
              <a:t> </a:t>
            </a:r>
            <a:r>
              <a:rPr lang="en-US" dirty="0" err="1"/>
              <a:t>meediaorganisatsioon</a:t>
            </a:r>
            <a:r>
              <a:rPr lang="en-US" dirty="0"/>
              <a:t> ja </a:t>
            </a:r>
            <a:r>
              <a:rPr lang="en-US" dirty="0" err="1"/>
              <a:t>sellega</a:t>
            </a:r>
            <a:r>
              <a:rPr lang="en-US" dirty="0"/>
              <a:t> </a:t>
            </a:r>
            <a:r>
              <a:rPr lang="en-US" dirty="0" err="1"/>
              <a:t>seotud</a:t>
            </a:r>
            <a:r>
              <a:rPr lang="en-US" dirty="0"/>
              <a:t> </a:t>
            </a:r>
            <a:r>
              <a:rPr lang="en-US" dirty="0" err="1"/>
              <a:t>raamatukogu</a:t>
            </a:r>
            <a:r>
              <a:rPr lang="et-EE" dirty="0"/>
              <a:t>,</a:t>
            </a:r>
            <a:r>
              <a:rPr lang="en-US" dirty="0"/>
              <a:t> </a:t>
            </a:r>
            <a:r>
              <a:rPr lang="et-EE" dirty="0"/>
              <a:t>mille</a:t>
            </a:r>
            <a:r>
              <a:rPr lang="en-US" dirty="0"/>
              <a:t> </a:t>
            </a:r>
            <a:r>
              <a:rPr lang="en-US" dirty="0" err="1"/>
              <a:t>asutas</a:t>
            </a:r>
            <a:r>
              <a:rPr lang="en-US" dirty="0"/>
              <a:t> 2006. </a:t>
            </a:r>
            <a:r>
              <a:rPr lang="en-US" dirty="0" err="1"/>
              <a:t>aastal</a:t>
            </a:r>
            <a:r>
              <a:rPr lang="en-US" dirty="0"/>
              <a:t> Julian Assange.</a:t>
            </a:r>
            <a:endParaRPr lang="et-EE" dirty="0"/>
          </a:p>
          <a:p>
            <a:r>
              <a:rPr lang="en-US" dirty="0"/>
              <a:t>WikiLeaks on </a:t>
            </a:r>
            <a:r>
              <a:rPr lang="en-US" dirty="0" err="1"/>
              <a:t>spetsialiseerunud</a:t>
            </a:r>
            <a:r>
              <a:rPr lang="en-US" dirty="0"/>
              <a:t> </a:t>
            </a:r>
            <a:r>
              <a:rPr lang="en-US" dirty="0" err="1"/>
              <a:t>sõja</a:t>
            </a:r>
            <a:r>
              <a:rPr lang="en-US" dirty="0"/>
              <a:t>, </a:t>
            </a:r>
            <a:r>
              <a:rPr lang="en-US" dirty="0" err="1"/>
              <a:t>spionaaži</a:t>
            </a:r>
            <a:r>
              <a:rPr lang="en-US" dirty="0"/>
              <a:t> ja </a:t>
            </a:r>
            <a:r>
              <a:rPr lang="en-US" dirty="0" err="1"/>
              <a:t>korruptsiooniga</a:t>
            </a:r>
            <a:r>
              <a:rPr lang="en-US" dirty="0"/>
              <a:t> </a:t>
            </a:r>
            <a:r>
              <a:rPr lang="en-US" dirty="0" err="1"/>
              <a:t>seotud</a:t>
            </a:r>
            <a:r>
              <a:rPr lang="en-US" dirty="0"/>
              <a:t> </a:t>
            </a:r>
            <a:r>
              <a:rPr lang="en-US" dirty="0" err="1"/>
              <a:t>tsenseeritud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muul</a:t>
            </a:r>
            <a:r>
              <a:rPr lang="en-US" dirty="0"/>
              <a:t> </a:t>
            </a:r>
            <a:r>
              <a:rPr lang="en-US" dirty="0" err="1"/>
              <a:t>viisil</a:t>
            </a:r>
            <a:r>
              <a:rPr lang="en-US" dirty="0"/>
              <a:t> </a:t>
            </a:r>
            <a:r>
              <a:rPr lang="en-US" dirty="0" err="1"/>
              <a:t>piiratud</a:t>
            </a:r>
            <a:r>
              <a:rPr lang="en-US" dirty="0"/>
              <a:t> </a:t>
            </a:r>
            <a:r>
              <a:rPr lang="en-US" dirty="0" err="1"/>
              <a:t>ametlike</a:t>
            </a:r>
            <a:r>
              <a:rPr lang="en-US" dirty="0"/>
              <a:t> </a:t>
            </a:r>
            <a:r>
              <a:rPr lang="en-US" dirty="0" err="1"/>
              <a:t>materjalide</a:t>
            </a:r>
            <a:r>
              <a:rPr lang="en-US" dirty="0"/>
              <a:t> </a:t>
            </a:r>
            <a:r>
              <a:rPr lang="en-US" dirty="0" err="1"/>
              <a:t>analüüsile</a:t>
            </a:r>
            <a:r>
              <a:rPr lang="en-US" dirty="0"/>
              <a:t> ja </a:t>
            </a:r>
            <a:r>
              <a:rPr lang="en-US" dirty="0" err="1"/>
              <a:t>avaldamisele</a:t>
            </a:r>
            <a:r>
              <a:rPr lang="en-US" dirty="0"/>
              <a:t>. </a:t>
            </a:r>
            <a:r>
              <a:rPr lang="en-US" dirty="0" err="1"/>
              <a:t>Siiani</a:t>
            </a:r>
            <a:r>
              <a:rPr lang="en-US" dirty="0"/>
              <a:t> on </a:t>
            </a:r>
            <a:r>
              <a:rPr lang="et-EE" dirty="0"/>
              <a:t>nad</a:t>
            </a:r>
            <a:r>
              <a:rPr lang="en-US" dirty="0"/>
              <a:t> </a:t>
            </a:r>
            <a:r>
              <a:rPr lang="en-US" dirty="0" err="1"/>
              <a:t>avaldanud</a:t>
            </a:r>
            <a:r>
              <a:rPr lang="en-US" dirty="0"/>
              <a:t> </a:t>
            </a:r>
            <a:r>
              <a:rPr lang="et-EE" dirty="0"/>
              <a:t>enam</a:t>
            </a:r>
            <a:r>
              <a:rPr lang="en-US" dirty="0"/>
              <a:t> </a:t>
            </a:r>
            <a:r>
              <a:rPr lang="en-US" dirty="0" err="1"/>
              <a:t>kui</a:t>
            </a:r>
            <a:r>
              <a:rPr lang="en-US" dirty="0"/>
              <a:t> 10 </a:t>
            </a:r>
            <a:r>
              <a:rPr lang="en-US" dirty="0" err="1"/>
              <a:t>miljonit</a:t>
            </a:r>
            <a:r>
              <a:rPr lang="en-US" dirty="0"/>
              <a:t> </a:t>
            </a:r>
            <a:r>
              <a:rPr lang="en-US" dirty="0" err="1"/>
              <a:t>dokumenti</a:t>
            </a:r>
            <a:r>
              <a:rPr lang="en-US" dirty="0"/>
              <a:t> ja </a:t>
            </a:r>
            <a:r>
              <a:rPr lang="en-US" dirty="0" err="1"/>
              <a:t>nendega</a:t>
            </a:r>
            <a:r>
              <a:rPr lang="en-US" dirty="0"/>
              <a:t> </a:t>
            </a:r>
            <a:r>
              <a:rPr lang="en-US" dirty="0" err="1"/>
              <a:t>seotud</a:t>
            </a:r>
            <a:r>
              <a:rPr lang="en-US" dirty="0"/>
              <a:t> </a:t>
            </a:r>
            <a:r>
              <a:rPr lang="en-US" dirty="0" err="1"/>
              <a:t>analüüs</a:t>
            </a:r>
            <a:r>
              <a:rPr lang="et-EE" dirty="0"/>
              <a:t>i</a:t>
            </a:r>
            <a:r>
              <a:rPr lang="en-US" dirty="0"/>
              <a:t>.</a:t>
            </a:r>
          </a:p>
        </p:txBody>
      </p:sp>
      <p:pic>
        <p:nvPicPr>
          <p:cNvPr id="9220" name="Picture 4" descr="WikiLeaks' War on Secrecy: Truth's Consequences | Ti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334" y="1774441"/>
            <a:ext cx="3527666" cy="470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860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/>
              <a:t>Tänapäeva ajakirjandus</a:t>
            </a:r>
            <a:r>
              <a:rPr lang="en-US" dirty="0"/>
              <a:t>- </a:t>
            </a:r>
            <a:r>
              <a:rPr lang="en-US" dirty="0">
                <a:hlinkClick r:id="rId2"/>
              </a:rPr>
              <a:t>Wikileaks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54864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"WikiLeaks on </a:t>
            </a:r>
            <a:r>
              <a:rPr lang="en-US" dirty="0" err="1"/>
              <a:t>hiiglaslik</a:t>
            </a:r>
            <a:r>
              <a:rPr lang="en-US" dirty="0"/>
              <a:t> </a:t>
            </a:r>
            <a:r>
              <a:rPr lang="en-US" dirty="0" err="1"/>
              <a:t>raamatukogu</a:t>
            </a:r>
            <a:r>
              <a:rPr lang="en-US" dirty="0"/>
              <a:t> </a:t>
            </a:r>
            <a:r>
              <a:rPr lang="en-US" dirty="0" err="1"/>
              <a:t>maailma</a:t>
            </a:r>
            <a:r>
              <a:rPr lang="en-US" dirty="0"/>
              <a:t> </a:t>
            </a:r>
            <a:r>
              <a:rPr lang="en-US" dirty="0" err="1"/>
              <a:t>kõige</a:t>
            </a:r>
            <a:r>
              <a:rPr lang="en-US" dirty="0"/>
              <a:t> </a:t>
            </a:r>
            <a:r>
              <a:rPr lang="et-EE" dirty="0"/>
              <a:t>otsitumatest</a:t>
            </a:r>
            <a:r>
              <a:rPr lang="en-US" dirty="0"/>
              <a:t> </a:t>
            </a:r>
            <a:r>
              <a:rPr lang="en-US" dirty="0" err="1"/>
              <a:t>dokumentidest</a:t>
            </a:r>
            <a:r>
              <a:rPr lang="en-US" dirty="0"/>
              <a:t>. </a:t>
            </a:r>
            <a:r>
              <a:rPr lang="et-EE" dirty="0"/>
              <a:t>A</a:t>
            </a:r>
            <a:r>
              <a:rPr lang="en-US" dirty="0" err="1"/>
              <a:t>nname</a:t>
            </a:r>
            <a:r>
              <a:rPr lang="en-US" dirty="0"/>
              <a:t> </a:t>
            </a:r>
            <a:r>
              <a:rPr lang="en-US" dirty="0" err="1"/>
              <a:t>nendele</a:t>
            </a:r>
            <a:r>
              <a:rPr lang="en-US" dirty="0"/>
              <a:t> </a:t>
            </a:r>
            <a:r>
              <a:rPr lang="en-US" dirty="0" err="1"/>
              <a:t>dokumentidele</a:t>
            </a:r>
            <a:r>
              <a:rPr lang="en-US" dirty="0"/>
              <a:t> </a:t>
            </a:r>
            <a:r>
              <a:rPr lang="en-US" dirty="0" err="1"/>
              <a:t>varjupai</a:t>
            </a:r>
            <a:r>
              <a:rPr lang="et-EE" dirty="0"/>
              <a:t>g</a:t>
            </a:r>
            <a:r>
              <a:rPr lang="en-US" dirty="0"/>
              <a:t>a, </a:t>
            </a:r>
            <a:r>
              <a:rPr lang="en-US" dirty="0" err="1"/>
              <a:t>analüüsime</a:t>
            </a:r>
            <a:r>
              <a:rPr lang="en-US" dirty="0"/>
              <a:t> </a:t>
            </a:r>
            <a:r>
              <a:rPr lang="en-US" dirty="0" err="1"/>
              <a:t>neid</a:t>
            </a:r>
            <a:r>
              <a:rPr lang="en-US" dirty="0"/>
              <a:t>, </a:t>
            </a:r>
            <a:r>
              <a:rPr lang="et-EE" dirty="0"/>
              <a:t>avaldame</a:t>
            </a:r>
            <a:r>
              <a:rPr lang="en-US" dirty="0"/>
              <a:t> </a:t>
            </a:r>
            <a:r>
              <a:rPr lang="en-US" dirty="0" err="1"/>
              <a:t>neid</a:t>
            </a:r>
            <a:r>
              <a:rPr lang="en-US" dirty="0"/>
              <a:t> ja </a:t>
            </a:r>
            <a:r>
              <a:rPr lang="en-US" dirty="0" err="1"/>
              <a:t>saame</a:t>
            </a:r>
            <a:r>
              <a:rPr lang="et-EE" dirty="0"/>
              <a:t> neid</a:t>
            </a:r>
            <a:r>
              <a:rPr lang="en-US" dirty="0"/>
              <a:t> </a:t>
            </a:r>
            <a:r>
              <a:rPr lang="en-US" dirty="0" err="1"/>
              <a:t>juurde</a:t>
            </a:r>
            <a:r>
              <a:rPr lang="en-US" dirty="0"/>
              <a:t>." - Julian Assange, Der </a:t>
            </a:r>
            <a:r>
              <a:rPr lang="en-US" dirty="0" err="1"/>
              <a:t>Spiegeli</a:t>
            </a:r>
            <a:r>
              <a:rPr lang="en-US" dirty="0"/>
              <a:t> </a:t>
            </a:r>
            <a:r>
              <a:rPr lang="en-US" dirty="0" err="1"/>
              <a:t>intervjuu</a:t>
            </a:r>
            <a:endParaRPr lang="et-EE" dirty="0"/>
          </a:p>
          <a:p>
            <a:r>
              <a:rPr lang="en-US" dirty="0" err="1"/>
              <a:t>WikiLeaksil</a:t>
            </a:r>
            <a:r>
              <a:rPr lang="en-US" dirty="0"/>
              <a:t> on </a:t>
            </a:r>
            <a:r>
              <a:rPr lang="en-US" dirty="0" err="1"/>
              <a:t>lepingulised</a:t>
            </a:r>
            <a:r>
              <a:rPr lang="en-US" dirty="0"/>
              <a:t> </a:t>
            </a:r>
            <a:r>
              <a:rPr lang="en-US" dirty="0" err="1"/>
              <a:t>suhted</a:t>
            </a:r>
            <a:r>
              <a:rPr lang="en-US" dirty="0"/>
              <a:t> ja </a:t>
            </a:r>
            <a:r>
              <a:rPr lang="en-US" dirty="0" err="1"/>
              <a:t>turvalised</a:t>
            </a:r>
            <a:r>
              <a:rPr lang="en-US" dirty="0"/>
              <a:t> </a:t>
            </a:r>
            <a:r>
              <a:rPr lang="et-EE" dirty="0"/>
              <a:t>suhtluskanalid</a:t>
            </a:r>
            <a:r>
              <a:rPr lang="en-US" dirty="0"/>
              <a:t> </a:t>
            </a:r>
            <a:r>
              <a:rPr lang="en-US" dirty="0" err="1"/>
              <a:t>rohkem</a:t>
            </a:r>
            <a:r>
              <a:rPr lang="en-US" dirty="0"/>
              <a:t> </a:t>
            </a:r>
            <a:r>
              <a:rPr lang="en-US" dirty="0" err="1"/>
              <a:t>kui</a:t>
            </a:r>
            <a:r>
              <a:rPr lang="en-US" dirty="0"/>
              <a:t> 100 </a:t>
            </a:r>
            <a:r>
              <a:rPr lang="en-US" dirty="0" err="1"/>
              <a:t>suurema</a:t>
            </a:r>
            <a:r>
              <a:rPr lang="en-US" dirty="0"/>
              <a:t> </a:t>
            </a:r>
            <a:r>
              <a:rPr lang="en-US" dirty="0" err="1"/>
              <a:t>meediaorganisatsiooniga</a:t>
            </a:r>
            <a:r>
              <a:rPr lang="en-US" dirty="0"/>
              <a:t> </a:t>
            </a:r>
            <a:r>
              <a:rPr lang="en-US" dirty="0" err="1"/>
              <a:t>üle</a:t>
            </a:r>
            <a:r>
              <a:rPr lang="en-US" dirty="0"/>
              <a:t> </a:t>
            </a:r>
            <a:r>
              <a:rPr lang="en-US" dirty="0" err="1"/>
              <a:t>maailma</a:t>
            </a:r>
            <a:r>
              <a:rPr lang="en-US" dirty="0"/>
              <a:t>. See </a:t>
            </a:r>
            <a:r>
              <a:rPr lang="en-US" dirty="0" err="1"/>
              <a:t>annab</a:t>
            </a:r>
            <a:r>
              <a:rPr lang="en-US" dirty="0"/>
              <a:t> </a:t>
            </a:r>
            <a:r>
              <a:rPr lang="en-US" dirty="0" err="1"/>
              <a:t>WikiLeaksi</a:t>
            </a:r>
            <a:r>
              <a:rPr lang="en-US" dirty="0"/>
              <a:t> </a:t>
            </a:r>
            <a:r>
              <a:rPr lang="en-US" dirty="0" err="1"/>
              <a:t>allikatele</a:t>
            </a:r>
            <a:r>
              <a:rPr lang="en-US" dirty="0"/>
              <a:t> </a:t>
            </a:r>
            <a:r>
              <a:rPr lang="en-US" dirty="0" err="1"/>
              <a:t>läbirääkimisvõimu</a:t>
            </a:r>
            <a:r>
              <a:rPr lang="en-US" dirty="0"/>
              <a:t>, </a:t>
            </a:r>
            <a:r>
              <a:rPr lang="en-US" dirty="0" err="1"/>
              <a:t>mõju</a:t>
            </a:r>
            <a:r>
              <a:rPr lang="en-US" dirty="0"/>
              <a:t> ja </a:t>
            </a:r>
            <a:r>
              <a:rPr lang="en-US" dirty="0" err="1"/>
              <a:t>tehnilise</a:t>
            </a:r>
            <a:r>
              <a:rPr lang="en-US" dirty="0"/>
              <a:t> </a:t>
            </a:r>
            <a:r>
              <a:rPr lang="en-US" dirty="0" err="1"/>
              <a:t>kaitse</a:t>
            </a:r>
            <a:r>
              <a:rPr lang="en-US" dirty="0"/>
              <a:t>, </a:t>
            </a:r>
            <a:r>
              <a:rPr lang="en-US" dirty="0" err="1"/>
              <a:t>mida</a:t>
            </a:r>
            <a:r>
              <a:rPr lang="en-US" dirty="0"/>
              <a:t> </a:t>
            </a:r>
            <a:r>
              <a:rPr lang="en-US" dirty="0" err="1"/>
              <a:t>muidu</a:t>
            </a:r>
            <a:r>
              <a:rPr lang="en-US" dirty="0"/>
              <a:t> </a:t>
            </a:r>
            <a:r>
              <a:rPr lang="en-US" dirty="0" err="1"/>
              <a:t>oleks</a:t>
            </a:r>
            <a:r>
              <a:rPr lang="en-US" dirty="0"/>
              <a:t> </a:t>
            </a:r>
            <a:r>
              <a:rPr lang="en-US" dirty="0" err="1"/>
              <a:t>raske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võimatu</a:t>
            </a:r>
            <a:r>
              <a:rPr lang="en-US" dirty="0"/>
              <a:t> </a:t>
            </a:r>
            <a:r>
              <a:rPr lang="en-US" dirty="0" err="1"/>
              <a:t>saavutada</a:t>
            </a:r>
            <a:r>
              <a:rPr lang="en-US" dirty="0"/>
              <a:t>.</a:t>
            </a:r>
          </a:p>
        </p:txBody>
      </p:sp>
      <p:pic>
        <p:nvPicPr>
          <p:cNvPr id="10242" name="Picture 2" descr="https://wikileaks.org/popeorders/logo@4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19400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80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000" dirty="0"/>
              <a:t>UURIva ajakirjanduse juured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382000" cy="4373563"/>
          </a:xfrm>
        </p:spPr>
        <p:txBody>
          <a:bodyPr>
            <a:normAutofit/>
          </a:bodyPr>
          <a:lstStyle/>
          <a:p>
            <a:r>
              <a:rPr lang="fi-FI" dirty="0"/>
              <a:t>Juba 19. sajandi poliitiline ja kohtupraktika USAs ja Suurbritannias läks avaliku sõnavabaduse laiendamise suunas (ja seeläbi ka ajalehtedes)</a:t>
            </a:r>
            <a:r>
              <a:rPr lang="et-EE" dirty="0"/>
              <a:t>.</a:t>
            </a:r>
          </a:p>
          <a:p>
            <a:r>
              <a:rPr lang="en-US" dirty="0" err="1"/>
              <a:t>Uute</a:t>
            </a:r>
            <a:r>
              <a:rPr lang="en-US" dirty="0"/>
              <a:t> </a:t>
            </a:r>
            <a:r>
              <a:rPr lang="en-US" dirty="0" err="1"/>
              <a:t>sisserändajate</a:t>
            </a:r>
            <a:r>
              <a:rPr lang="en-US" dirty="0"/>
              <a:t> </a:t>
            </a:r>
            <a:r>
              <a:rPr lang="en-US" dirty="0" err="1"/>
              <a:t>saabumisega</a:t>
            </a:r>
            <a:r>
              <a:rPr lang="en-US" dirty="0"/>
              <a:t> </a:t>
            </a:r>
            <a:r>
              <a:rPr lang="en-US" dirty="0" err="1"/>
              <a:t>USAsse</a:t>
            </a:r>
            <a:r>
              <a:rPr lang="en-US" dirty="0"/>
              <a:t> ja </a:t>
            </a:r>
            <a:r>
              <a:rPr lang="en-US" dirty="0" err="1"/>
              <a:t>naiste</a:t>
            </a:r>
            <a:r>
              <a:rPr lang="en-US" dirty="0"/>
              <a:t> </a:t>
            </a:r>
            <a:r>
              <a:rPr lang="en-US" dirty="0" err="1"/>
              <a:t>valimisõiguse</a:t>
            </a:r>
            <a:r>
              <a:rPr lang="en-US" dirty="0"/>
              <a:t> </a:t>
            </a:r>
            <a:r>
              <a:rPr lang="et-EE" dirty="0"/>
              <a:t>seadustamisega</a:t>
            </a:r>
            <a:r>
              <a:rPr lang="en-US" dirty="0"/>
              <a:t> </a:t>
            </a:r>
            <a:r>
              <a:rPr lang="et-EE" dirty="0"/>
              <a:t>omandasid</a:t>
            </a:r>
            <a:r>
              <a:rPr lang="en-US" dirty="0"/>
              <a:t> </a:t>
            </a:r>
            <a:r>
              <a:rPr lang="en-US" dirty="0" err="1"/>
              <a:t>ajalehed</a:t>
            </a:r>
            <a:r>
              <a:rPr lang="en-US" dirty="0"/>
              <a:t> </a:t>
            </a:r>
            <a:r>
              <a:rPr lang="en-US" dirty="0" err="1"/>
              <a:t>valimistel</a:t>
            </a:r>
            <a:r>
              <a:rPr lang="en-US" dirty="0"/>
              <a:t> </a:t>
            </a:r>
            <a:r>
              <a:rPr lang="en-US" dirty="0" err="1"/>
              <a:t>üha</a:t>
            </a:r>
            <a:r>
              <a:rPr lang="en-US" dirty="0"/>
              <a:t> </a:t>
            </a:r>
            <a:r>
              <a:rPr lang="en-US" dirty="0" err="1"/>
              <a:t>suurema</a:t>
            </a:r>
            <a:r>
              <a:rPr lang="et-EE" dirty="0"/>
              <a:t>t</a:t>
            </a:r>
            <a:r>
              <a:rPr lang="en-US" dirty="0"/>
              <a:t> </a:t>
            </a:r>
            <a:r>
              <a:rPr lang="en-US" dirty="0" err="1"/>
              <a:t>rolli</a:t>
            </a:r>
            <a:r>
              <a:rPr lang="en-US" dirty="0"/>
              <a:t> (see </a:t>
            </a:r>
            <a:r>
              <a:rPr lang="en-US" dirty="0" err="1"/>
              <a:t>tähendas</a:t>
            </a:r>
            <a:r>
              <a:rPr lang="en-US" dirty="0"/>
              <a:t> </a:t>
            </a:r>
            <a:r>
              <a:rPr lang="et-EE" dirty="0"/>
              <a:t>ka suurenenud</a:t>
            </a:r>
            <a:r>
              <a:rPr lang="en-US" dirty="0"/>
              <a:t> </a:t>
            </a:r>
            <a:r>
              <a:rPr lang="en-US" dirty="0" err="1"/>
              <a:t>mõju</a:t>
            </a:r>
            <a:r>
              <a:rPr lang="en-US" dirty="0"/>
              <a:t> </a:t>
            </a:r>
            <a:r>
              <a:rPr lang="en-US" dirty="0" err="1"/>
              <a:t>avalikule</a:t>
            </a:r>
            <a:r>
              <a:rPr lang="en-US" dirty="0"/>
              <a:t> </a:t>
            </a:r>
            <a:r>
              <a:rPr lang="en-US" dirty="0" err="1"/>
              <a:t>arvamusele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35485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/>
              <a:t>Tänapäeva ajakirjandus</a:t>
            </a:r>
            <a:r>
              <a:rPr lang="en-US" dirty="0"/>
              <a:t> –</a:t>
            </a:r>
            <a:r>
              <a:rPr lang="en-US" dirty="0">
                <a:hlinkClick r:id="rId2"/>
              </a:rPr>
              <a:t>PANAMA </a:t>
            </a:r>
            <a:r>
              <a:rPr lang="et-EE" dirty="0">
                <a:hlinkClick r:id="rId2"/>
              </a:rPr>
              <a:t>paberid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6019800" cy="4876800"/>
          </a:xfrm>
        </p:spPr>
        <p:txBody>
          <a:bodyPr>
            <a:normAutofit fontScale="92500"/>
          </a:bodyPr>
          <a:lstStyle/>
          <a:p>
            <a:r>
              <a:rPr lang="fi-FI" dirty="0">
                <a:hlinkClick r:id="rId2"/>
              </a:rPr>
              <a:t>Panama </a:t>
            </a:r>
            <a:r>
              <a:rPr lang="et-EE" dirty="0">
                <a:hlinkClick r:id="rId2"/>
              </a:rPr>
              <a:t>Paberid</a:t>
            </a:r>
            <a:r>
              <a:rPr lang="fi-FI" dirty="0">
                <a:hlinkClick r:id="rId2"/>
              </a:rPr>
              <a:t> </a:t>
            </a:r>
            <a:r>
              <a:rPr lang="fi-FI" dirty="0"/>
              <a:t>on ühele ajaloo suurimale dokumendilekkele ja suurimale ajakirjanike koostööle</a:t>
            </a:r>
            <a:r>
              <a:rPr lang="et-EE" dirty="0"/>
              <a:t> antud nimi</a:t>
            </a:r>
            <a:r>
              <a:rPr lang="en-US" dirty="0"/>
              <a:t>.</a:t>
            </a:r>
          </a:p>
          <a:p>
            <a:r>
              <a:rPr lang="en-US" dirty="0"/>
              <a:t>2016. </a:t>
            </a:r>
            <a:r>
              <a:rPr lang="en-US" dirty="0" err="1"/>
              <a:t>aastal</a:t>
            </a:r>
            <a:r>
              <a:rPr lang="en-US" dirty="0"/>
              <a:t> </a:t>
            </a:r>
            <a:r>
              <a:rPr lang="en-US" dirty="0" err="1"/>
              <a:t>avaldatud</a:t>
            </a:r>
            <a:r>
              <a:rPr lang="en-US" dirty="0"/>
              <a:t> Panama </a:t>
            </a:r>
            <a:r>
              <a:rPr lang="et-EE" dirty="0"/>
              <a:t>Paberitesse</a:t>
            </a:r>
            <a:r>
              <a:rPr lang="en-US" dirty="0"/>
              <a:t> </a:t>
            </a:r>
            <a:r>
              <a:rPr lang="en-US" dirty="0" err="1"/>
              <a:t>oli</a:t>
            </a:r>
            <a:r>
              <a:rPr lang="en-US" dirty="0"/>
              <a:t> </a:t>
            </a:r>
            <a:r>
              <a:rPr lang="en-US" dirty="0" err="1"/>
              <a:t>kaasatud</a:t>
            </a:r>
            <a:r>
              <a:rPr lang="en-US" dirty="0"/>
              <a:t> </a:t>
            </a:r>
            <a:r>
              <a:rPr lang="en-US" dirty="0" err="1"/>
              <a:t>üle</a:t>
            </a:r>
            <a:r>
              <a:rPr lang="en-US" dirty="0"/>
              <a:t> 350 </a:t>
            </a:r>
            <a:r>
              <a:rPr lang="et-EE" dirty="0"/>
              <a:t>ajakiraniku</a:t>
            </a:r>
            <a:r>
              <a:rPr lang="en-US" dirty="0"/>
              <a:t> 80 </a:t>
            </a:r>
            <a:r>
              <a:rPr lang="en-US" dirty="0" err="1"/>
              <a:t>riigist</a:t>
            </a:r>
            <a:r>
              <a:rPr lang="et-EE" dirty="0"/>
              <a:t>, keda </a:t>
            </a:r>
            <a:r>
              <a:rPr lang="en-US" dirty="0" err="1"/>
              <a:t>koordineeris</a:t>
            </a:r>
            <a:r>
              <a:rPr lang="en-US" dirty="0"/>
              <a:t> </a:t>
            </a:r>
            <a:r>
              <a:rPr lang="en-US" dirty="0" err="1">
                <a:hlinkClick r:id="rId2"/>
              </a:rPr>
              <a:t>Rahvusvaheline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Uurivate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Ajakirjanike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Konsortsium</a:t>
            </a:r>
            <a:r>
              <a:rPr lang="en-US" dirty="0">
                <a:hlinkClick r:id="rId2"/>
              </a:rPr>
              <a:t> </a:t>
            </a:r>
            <a:r>
              <a:rPr lang="en-US" dirty="0"/>
              <a:t>(International Consortium of Investigative Journalists). </a:t>
            </a:r>
            <a:r>
              <a:rPr lang="en-US" dirty="0" err="1"/>
              <a:t>Pärast</a:t>
            </a:r>
            <a:r>
              <a:rPr lang="en-US" dirty="0"/>
              <a:t> </a:t>
            </a:r>
            <a:r>
              <a:rPr lang="en-US" dirty="0" err="1"/>
              <a:t>seda</a:t>
            </a:r>
            <a:r>
              <a:rPr lang="en-US" dirty="0"/>
              <a:t> on </a:t>
            </a:r>
            <a:r>
              <a:rPr lang="en-US" dirty="0" err="1"/>
              <a:t>koostööle</a:t>
            </a:r>
            <a:r>
              <a:rPr lang="en-US" dirty="0"/>
              <a:t> </a:t>
            </a:r>
            <a:r>
              <a:rPr lang="en-US" dirty="0" err="1"/>
              <a:t>lisandunud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kümneid</a:t>
            </a:r>
            <a:r>
              <a:rPr lang="en-US" dirty="0"/>
              <a:t> </a:t>
            </a:r>
            <a:r>
              <a:rPr lang="en-US" dirty="0" err="1"/>
              <a:t>ajakirjanikke</a:t>
            </a:r>
            <a:r>
              <a:rPr lang="en-US" dirty="0"/>
              <a:t> </a:t>
            </a:r>
            <a:r>
              <a:rPr lang="et-EE" dirty="0"/>
              <a:t>ning</a:t>
            </a:r>
            <a:r>
              <a:rPr lang="en-US" dirty="0"/>
              <a:t> </a:t>
            </a:r>
            <a:r>
              <a:rPr lang="en-US" dirty="0" err="1"/>
              <a:t>uurimine</a:t>
            </a:r>
            <a:r>
              <a:rPr lang="en-US" dirty="0"/>
              <a:t> on </a:t>
            </a:r>
            <a:r>
              <a:rPr lang="en-US" dirty="0" err="1"/>
              <a:t>jätkunud</a:t>
            </a:r>
            <a:r>
              <a:rPr lang="en-US" dirty="0"/>
              <a:t>.</a:t>
            </a:r>
            <a:endParaRPr lang="et-EE" dirty="0"/>
          </a:p>
          <a:p>
            <a:r>
              <a:rPr lang="et-EE" b="1" dirty="0"/>
              <a:t>Mida dokumendid paljastasid?</a:t>
            </a:r>
            <a:endParaRPr lang="en-US" b="1" dirty="0"/>
          </a:p>
          <a:p>
            <a:endParaRPr lang="en-US" dirty="0"/>
          </a:p>
        </p:txBody>
      </p:sp>
      <p:pic>
        <p:nvPicPr>
          <p:cNvPr id="11268" name="Picture 4" descr="Buy The Panama Papers: Breaking the Story of How the Rich and Powerful Hide  Their Money Book Online at Low Prices in India | The Panama Papers:  Breaking the Story of H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81200"/>
            <a:ext cx="2848284" cy="438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185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/>
              <a:t>Tänapäeva ajakirjandus</a:t>
            </a:r>
            <a:r>
              <a:rPr lang="en-US" dirty="0"/>
              <a:t> –</a:t>
            </a:r>
            <a:r>
              <a:rPr lang="en-US" dirty="0">
                <a:hlinkClick r:id="rId2"/>
              </a:rPr>
              <a:t>PANAMA </a:t>
            </a:r>
            <a:r>
              <a:rPr lang="et-EE" dirty="0">
                <a:hlinkClick r:id="rId2"/>
              </a:rPr>
              <a:t>paberid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6172200" cy="5410200"/>
          </a:xfrm>
        </p:spPr>
        <p:txBody>
          <a:bodyPr>
            <a:normAutofit/>
          </a:bodyPr>
          <a:lstStyle/>
          <a:p>
            <a:r>
              <a:rPr lang="en-US" sz="2000" dirty="0"/>
              <a:t>Panama </a:t>
            </a:r>
            <a:r>
              <a:rPr lang="et-EE" sz="2000" dirty="0"/>
              <a:t>Paberid</a:t>
            </a:r>
            <a:r>
              <a:rPr lang="en-US" sz="2000" dirty="0"/>
              <a:t> </a:t>
            </a:r>
            <a:r>
              <a:rPr lang="en-US" sz="2000" dirty="0" err="1"/>
              <a:t>paljastasid</a:t>
            </a:r>
            <a:r>
              <a:rPr lang="en-US" sz="2000" dirty="0"/>
              <a:t>, </a:t>
            </a:r>
            <a:r>
              <a:rPr lang="en-US" sz="2000" dirty="0" err="1"/>
              <a:t>kuidas</a:t>
            </a:r>
            <a:r>
              <a:rPr lang="en-US" sz="2000" dirty="0"/>
              <a:t> 140 </a:t>
            </a:r>
            <a:r>
              <a:rPr lang="en-US" sz="2000" dirty="0" err="1"/>
              <a:t>poliitikut</a:t>
            </a:r>
            <a:r>
              <a:rPr lang="en-US" sz="2000" dirty="0"/>
              <a:t>, </a:t>
            </a:r>
            <a:r>
              <a:rPr lang="en-US" sz="2000" dirty="0" err="1"/>
              <a:t>samuti</a:t>
            </a:r>
            <a:r>
              <a:rPr lang="en-US" sz="2000" dirty="0"/>
              <a:t> </a:t>
            </a:r>
            <a:r>
              <a:rPr lang="et-EE" sz="2000" dirty="0"/>
              <a:t>kuulsused</a:t>
            </a:r>
            <a:r>
              <a:rPr lang="en-US" sz="2000" dirty="0"/>
              <a:t>, </a:t>
            </a:r>
            <a:r>
              <a:rPr lang="en-US" sz="2000" dirty="0" err="1"/>
              <a:t>narkodiilerid</a:t>
            </a:r>
            <a:r>
              <a:rPr lang="en-US" sz="2000" dirty="0"/>
              <a:t>, </a:t>
            </a:r>
            <a:r>
              <a:rPr lang="en-US" sz="2000" dirty="0" err="1"/>
              <a:t>väidetavad</a:t>
            </a:r>
            <a:r>
              <a:rPr lang="en-US" sz="2000" dirty="0"/>
              <a:t> </a:t>
            </a:r>
            <a:r>
              <a:rPr lang="en-US" sz="2000" dirty="0" err="1"/>
              <a:t>relvakaubitsejad</a:t>
            </a:r>
            <a:r>
              <a:rPr lang="en-US" sz="2000" dirty="0"/>
              <a:t> ja </a:t>
            </a:r>
            <a:r>
              <a:rPr lang="en-US" sz="2000" dirty="0" err="1"/>
              <a:t>globaalne</a:t>
            </a:r>
            <a:r>
              <a:rPr lang="en-US" sz="2000" dirty="0"/>
              <a:t> </a:t>
            </a:r>
            <a:r>
              <a:rPr lang="en-US" sz="2000" dirty="0" err="1"/>
              <a:t>eliit</a:t>
            </a:r>
            <a:r>
              <a:rPr lang="en-US" sz="2000" dirty="0"/>
              <a:t> </a:t>
            </a:r>
            <a:r>
              <a:rPr lang="en-US" sz="2000" dirty="0" err="1"/>
              <a:t>varjasid</a:t>
            </a:r>
            <a:r>
              <a:rPr lang="en-US" sz="2000" dirty="0"/>
              <a:t> </a:t>
            </a:r>
            <a:r>
              <a:rPr lang="en-US" sz="2000" dirty="0" err="1"/>
              <a:t>oma</a:t>
            </a:r>
            <a:r>
              <a:rPr lang="en-US" sz="2000" dirty="0"/>
              <a:t> </a:t>
            </a:r>
            <a:r>
              <a:rPr lang="en-US" sz="2000" dirty="0" err="1"/>
              <a:t>rikkust</a:t>
            </a:r>
            <a:r>
              <a:rPr lang="en-US" sz="2000" dirty="0"/>
              <a:t> (</a:t>
            </a:r>
            <a:r>
              <a:rPr lang="en-US" sz="2000" dirty="0" err="1"/>
              <a:t>seaduslikult</a:t>
            </a:r>
            <a:r>
              <a:rPr lang="en-US" sz="2000" dirty="0"/>
              <a:t> ja </a:t>
            </a:r>
            <a:r>
              <a:rPr lang="en-US" sz="2000" dirty="0" err="1"/>
              <a:t>ebaseaduslikult</a:t>
            </a:r>
            <a:r>
              <a:rPr lang="en-US" sz="2000" dirty="0"/>
              <a:t>) ja </a:t>
            </a:r>
            <a:r>
              <a:rPr lang="en-US" sz="2000" dirty="0" err="1"/>
              <a:t>küsitavaid</a:t>
            </a:r>
            <a:r>
              <a:rPr lang="en-US" sz="2000" dirty="0"/>
              <a:t> </a:t>
            </a:r>
            <a:r>
              <a:rPr lang="en-US" sz="2000" dirty="0" err="1"/>
              <a:t>äritehinguid</a:t>
            </a:r>
            <a:r>
              <a:rPr lang="en-US" sz="2000" dirty="0"/>
              <a:t> </a:t>
            </a:r>
            <a:r>
              <a:rPr lang="en-US" sz="2000" dirty="0" err="1"/>
              <a:t>raskesti</a:t>
            </a:r>
            <a:r>
              <a:rPr lang="en-US" sz="2000" dirty="0"/>
              <a:t> </a:t>
            </a:r>
            <a:r>
              <a:rPr lang="en-US" sz="2000" dirty="0" err="1"/>
              <a:t>jälgitavate</a:t>
            </a:r>
            <a:r>
              <a:rPr lang="en-US" sz="2000" dirty="0"/>
              <a:t> </a:t>
            </a:r>
            <a:r>
              <a:rPr lang="en-US" sz="2000" dirty="0" err="1"/>
              <a:t>ettevõtete</a:t>
            </a:r>
            <a:r>
              <a:rPr lang="en-US" sz="2000" dirty="0"/>
              <a:t> ja </a:t>
            </a:r>
            <a:r>
              <a:rPr lang="en-US" sz="2000" dirty="0" err="1"/>
              <a:t>maksuparadiiside</a:t>
            </a:r>
            <a:r>
              <a:rPr lang="en-US" sz="2000" dirty="0"/>
              <a:t> </a:t>
            </a:r>
            <a:r>
              <a:rPr lang="en-US" sz="2000" dirty="0" err="1"/>
              <a:t>kaudu</a:t>
            </a:r>
            <a:r>
              <a:rPr lang="en-US" sz="2000" dirty="0"/>
              <a:t>.</a:t>
            </a:r>
            <a:endParaRPr lang="et-EE" sz="2000" dirty="0"/>
          </a:p>
          <a:p>
            <a:r>
              <a:rPr lang="en-US" sz="2000" dirty="0" err="1"/>
              <a:t>Lõppkokkuvõttes</a:t>
            </a:r>
            <a:r>
              <a:rPr lang="en-US" sz="2000" dirty="0"/>
              <a:t> </a:t>
            </a:r>
            <a:r>
              <a:rPr lang="en-US" sz="2000" dirty="0" err="1"/>
              <a:t>andsid</a:t>
            </a:r>
            <a:r>
              <a:rPr lang="en-US" sz="2000" dirty="0"/>
              <a:t> </a:t>
            </a:r>
            <a:r>
              <a:rPr lang="en-US" sz="2000" dirty="0" err="1"/>
              <a:t>dokumendid</a:t>
            </a:r>
            <a:r>
              <a:rPr lang="en-US" sz="2000" dirty="0"/>
              <a:t> </a:t>
            </a:r>
            <a:r>
              <a:rPr lang="en-US" sz="2000" dirty="0" err="1"/>
              <a:t>enneolematu</a:t>
            </a:r>
            <a:r>
              <a:rPr lang="en-US" sz="2000" dirty="0"/>
              <a:t> </a:t>
            </a:r>
            <a:r>
              <a:rPr lang="en-US" sz="2000" dirty="0" err="1"/>
              <a:t>ülevaate</a:t>
            </a:r>
            <a:r>
              <a:rPr lang="en-US" sz="2000" dirty="0"/>
              <a:t> offshore-</a:t>
            </a:r>
            <a:r>
              <a:rPr lang="en-US" sz="2000" dirty="0" err="1"/>
              <a:t>finantseerimise</a:t>
            </a:r>
            <a:r>
              <a:rPr lang="en-US" sz="2000" dirty="0"/>
              <a:t> </a:t>
            </a:r>
            <a:r>
              <a:rPr lang="et-EE" sz="2000" dirty="0"/>
              <a:t>varjatud</a:t>
            </a:r>
            <a:r>
              <a:rPr lang="en-US" sz="2000" dirty="0"/>
              <a:t> </a:t>
            </a:r>
            <a:r>
              <a:rPr lang="et-EE" sz="2000" dirty="0"/>
              <a:t>poolest</a:t>
            </a:r>
            <a:r>
              <a:rPr lang="en-US" sz="2000" dirty="0"/>
              <a:t> ja </a:t>
            </a:r>
            <a:r>
              <a:rPr lang="en-US" sz="2000" dirty="0" err="1"/>
              <a:t>sellest</a:t>
            </a:r>
            <a:r>
              <a:rPr lang="en-US" sz="2000" dirty="0"/>
              <a:t>, </a:t>
            </a:r>
            <a:r>
              <a:rPr lang="en-US" sz="2000" dirty="0" err="1"/>
              <a:t>kuidas</a:t>
            </a:r>
            <a:r>
              <a:rPr lang="en-US" sz="2000" dirty="0"/>
              <a:t> </a:t>
            </a:r>
            <a:r>
              <a:rPr lang="en-US" sz="2000" dirty="0" err="1"/>
              <a:t>seda</a:t>
            </a:r>
            <a:r>
              <a:rPr lang="en-US" sz="2000" dirty="0"/>
              <a:t> on </a:t>
            </a:r>
            <a:r>
              <a:rPr lang="en-US" sz="2000" dirty="0" err="1"/>
              <a:t>kasutatud</a:t>
            </a:r>
            <a:r>
              <a:rPr lang="en-US" sz="2000" dirty="0"/>
              <a:t> </a:t>
            </a:r>
            <a:r>
              <a:rPr lang="et-EE" sz="2000" dirty="0"/>
              <a:t>ebaseadusliku </a:t>
            </a:r>
            <a:r>
              <a:rPr lang="en-US" sz="2000" dirty="0" err="1"/>
              <a:t>käitumise</a:t>
            </a:r>
            <a:r>
              <a:rPr lang="en-US" sz="2000" dirty="0"/>
              <a:t> </a:t>
            </a:r>
            <a:r>
              <a:rPr lang="en-US" sz="2000" dirty="0" err="1"/>
              <a:t>varjamiseks</a:t>
            </a:r>
            <a:r>
              <a:rPr lang="en-US" sz="2000" dirty="0"/>
              <a:t>. The Laundromat </a:t>
            </a:r>
            <a:r>
              <a:rPr lang="en-US" sz="2000" dirty="0" err="1"/>
              <a:t>jälgib</a:t>
            </a:r>
            <a:r>
              <a:rPr lang="en-US" sz="2000" dirty="0"/>
              <a:t> </a:t>
            </a:r>
            <a:r>
              <a:rPr lang="en-US" sz="2000" dirty="0" err="1"/>
              <a:t>väidetavalt</a:t>
            </a:r>
            <a:r>
              <a:rPr lang="en-US" sz="2000" dirty="0"/>
              <a:t> Meryl </a:t>
            </a:r>
            <a:r>
              <a:rPr lang="en-US" sz="2000" dirty="0" err="1"/>
              <a:t>Streepi</a:t>
            </a:r>
            <a:r>
              <a:rPr lang="en-US" sz="2000" dirty="0"/>
              <a:t> </a:t>
            </a:r>
            <a:r>
              <a:rPr lang="et-EE" sz="2000" dirty="0"/>
              <a:t>põhjal loodud</a:t>
            </a:r>
            <a:r>
              <a:rPr lang="en-US" sz="2000" dirty="0"/>
              <a:t> Ellen Martini</a:t>
            </a:r>
            <a:r>
              <a:rPr lang="et-EE" sz="2000" dirty="0"/>
              <a:t> tegelaskuju, kes </a:t>
            </a:r>
            <a:r>
              <a:rPr lang="et-EE" sz="2000"/>
              <a:t>on avastusretkel</a:t>
            </a:r>
            <a:r>
              <a:rPr lang="en-US" sz="2000"/>
              <a:t> </a:t>
            </a:r>
            <a:r>
              <a:rPr lang="en-US" sz="2000" dirty="0" err="1"/>
              <a:t>läbi</a:t>
            </a:r>
            <a:r>
              <a:rPr lang="en-US" sz="2000" dirty="0"/>
              <a:t> </a:t>
            </a:r>
            <a:r>
              <a:rPr lang="et-EE" sz="2000" dirty="0"/>
              <a:t>allilma, mida iseloomustavad </a:t>
            </a:r>
            <a:r>
              <a:rPr lang="en-US" sz="2000" dirty="0" err="1"/>
              <a:t>varifirmad</a:t>
            </a:r>
            <a:r>
              <a:rPr lang="en-US" sz="2000" dirty="0"/>
              <a:t> ja </a:t>
            </a:r>
            <a:r>
              <a:rPr lang="en-US" sz="2000" dirty="0" err="1"/>
              <a:t>hämara</a:t>
            </a:r>
            <a:r>
              <a:rPr lang="et-EE" sz="2000" dirty="0"/>
              <a:t>d</a:t>
            </a:r>
            <a:r>
              <a:rPr lang="en-US" sz="2000" dirty="0"/>
              <a:t> </a:t>
            </a:r>
            <a:r>
              <a:rPr lang="en-US" sz="2000" dirty="0" err="1"/>
              <a:t>tehingu</a:t>
            </a:r>
            <a:r>
              <a:rPr lang="et-EE" sz="2000" dirty="0"/>
              <a:t>d</a:t>
            </a:r>
            <a:r>
              <a:rPr lang="en-US" sz="2000" dirty="0"/>
              <a:t>.</a:t>
            </a:r>
          </a:p>
        </p:txBody>
      </p:sp>
      <p:pic>
        <p:nvPicPr>
          <p:cNvPr id="12290" name="Picture 2" descr="Watch Panama Papers | Prime Vide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62200"/>
            <a:ext cx="274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501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000" dirty="0"/>
              <a:t>Uuriva ajakirjanduse juured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382000" cy="4373563"/>
          </a:xfrm>
        </p:spPr>
        <p:txBody>
          <a:bodyPr>
            <a:normAutofit/>
          </a:bodyPr>
          <a:lstStyle/>
          <a:p>
            <a:r>
              <a:rPr lang="en-US" dirty="0" err="1"/>
              <a:t>Populismi</a:t>
            </a:r>
            <a:r>
              <a:rPr lang="en-US" dirty="0"/>
              <a:t> </a:t>
            </a:r>
            <a:r>
              <a:rPr lang="en-US" dirty="0" err="1"/>
              <a:t>sõnumid</a:t>
            </a:r>
            <a:r>
              <a:rPr lang="en-US" dirty="0"/>
              <a:t>, mis </a:t>
            </a:r>
            <a:r>
              <a:rPr lang="et-EE" dirty="0"/>
              <a:t>hakkasid levima</a:t>
            </a:r>
            <a:r>
              <a:rPr lang="en-US" dirty="0"/>
              <a:t>19. </a:t>
            </a:r>
            <a:r>
              <a:rPr lang="en-US" dirty="0" err="1"/>
              <a:t>sajandi</a:t>
            </a:r>
            <a:r>
              <a:rPr lang="en-US" dirty="0"/>
              <a:t> </a:t>
            </a:r>
            <a:r>
              <a:rPr lang="en-US" dirty="0" err="1"/>
              <a:t>lõpus</a:t>
            </a:r>
            <a:r>
              <a:rPr lang="en-US" dirty="0"/>
              <a:t>, </a:t>
            </a:r>
            <a:r>
              <a:rPr lang="en-US" dirty="0" err="1"/>
              <a:t>muutusid</a:t>
            </a:r>
            <a:r>
              <a:rPr lang="en-US" dirty="0"/>
              <a:t> </a:t>
            </a:r>
            <a:r>
              <a:rPr lang="et-EE" dirty="0"/>
              <a:t>aktuaalseks</a:t>
            </a:r>
            <a:r>
              <a:rPr lang="en-US" dirty="0"/>
              <a:t> </a:t>
            </a:r>
            <a:r>
              <a:rPr lang="en-US" dirty="0" err="1"/>
              <a:t>tänu</a:t>
            </a:r>
            <a:r>
              <a:rPr lang="en-US" dirty="0"/>
              <a:t> </a:t>
            </a:r>
            <a:r>
              <a:rPr lang="en-US" dirty="0" err="1"/>
              <a:t>majanduslikule</a:t>
            </a:r>
            <a:r>
              <a:rPr lang="en-US" dirty="0"/>
              <a:t> </a:t>
            </a:r>
            <a:r>
              <a:rPr lang="en-US" dirty="0" err="1"/>
              <a:t>olukorrale</a:t>
            </a:r>
            <a:r>
              <a:rPr lang="en-US" dirty="0"/>
              <a:t> ja </a:t>
            </a:r>
            <a:r>
              <a:rPr lang="en-US" dirty="0" err="1"/>
              <a:t>püüdlustele</a:t>
            </a:r>
            <a:r>
              <a:rPr lang="en-US" dirty="0"/>
              <a:t> </a:t>
            </a:r>
            <a:r>
              <a:rPr lang="en-US" dirty="0" err="1"/>
              <a:t>aidata</a:t>
            </a:r>
            <a:r>
              <a:rPr lang="en-US" dirty="0"/>
              <a:t> </a:t>
            </a:r>
            <a:r>
              <a:rPr lang="en-US" dirty="0" err="1"/>
              <a:t>keskklassi</a:t>
            </a:r>
            <a:r>
              <a:rPr lang="en-US" dirty="0"/>
              <a:t>, </a:t>
            </a:r>
            <a:r>
              <a:rPr lang="en-US" dirty="0" err="1"/>
              <a:t>talunikke</a:t>
            </a:r>
            <a:r>
              <a:rPr lang="en-US" dirty="0"/>
              <a:t>, </a:t>
            </a:r>
            <a:r>
              <a:rPr lang="en-US" dirty="0" err="1"/>
              <a:t>väiketööstureid</a:t>
            </a:r>
            <a:r>
              <a:rPr lang="en-US" dirty="0"/>
              <a:t> ja </a:t>
            </a:r>
            <a:r>
              <a:rPr lang="en-US" dirty="0" err="1"/>
              <a:t>kaupmehi</a:t>
            </a:r>
            <a:r>
              <a:rPr lang="en-US" dirty="0"/>
              <a:t>.</a:t>
            </a:r>
            <a:endParaRPr lang="sr-Latn-CS" dirty="0"/>
          </a:p>
          <a:p>
            <a:r>
              <a:rPr lang="en-US" dirty="0" err="1"/>
              <a:t>Neid</a:t>
            </a:r>
            <a:r>
              <a:rPr lang="en-US" dirty="0"/>
              <a:t> </a:t>
            </a:r>
            <a:r>
              <a:rPr lang="en-US" dirty="0" err="1"/>
              <a:t>sõnumeid</a:t>
            </a:r>
            <a:r>
              <a:rPr lang="en-US" dirty="0"/>
              <a:t> </a:t>
            </a:r>
            <a:r>
              <a:rPr lang="en-US" dirty="0" err="1"/>
              <a:t>levitati</a:t>
            </a:r>
            <a:r>
              <a:rPr lang="en-US" dirty="0"/>
              <a:t> </a:t>
            </a:r>
            <a:r>
              <a:rPr lang="en-US" dirty="0" err="1"/>
              <a:t>Ameerika</a:t>
            </a:r>
            <a:r>
              <a:rPr lang="en-US" dirty="0"/>
              <a:t> </a:t>
            </a:r>
            <a:r>
              <a:rPr lang="en-US" dirty="0" err="1"/>
              <a:t>lõuna</a:t>
            </a:r>
            <a:r>
              <a:rPr lang="en-US" dirty="0"/>
              <a:t>- ja </a:t>
            </a:r>
            <a:r>
              <a:rPr lang="en-US" dirty="0" err="1"/>
              <a:t>läänepoolsete</a:t>
            </a:r>
            <a:r>
              <a:rPr lang="en-US" dirty="0"/>
              <a:t> </a:t>
            </a:r>
            <a:r>
              <a:rPr lang="en-US" dirty="0" err="1"/>
              <a:t>ajalehtede</a:t>
            </a:r>
            <a:r>
              <a:rPr lang="en-US" dirty="0"/>
              <a:t> </a:t>
            </a:r>
            <a:r>
              <a:rPr lang="en-US" dirty="0" err="1"/>
              <a:t>abil</a:t>
            </a:r>
            <a:r>
              <a:rPr lang="en-US" dirty="0"/>
              <a:t>, mis </a:t>
            </a:r>
            <a:r>
              <a:rPr lang="en-US" dirty="0" err="1"/>
              <a:t>toetasid</a:t>
            </a:r>
            <a:r>
              <a:rPr lang="en-US" dirty="0"/>
              <a:t> </a:t>
            </a:r>
            <a:r>
              <a:rPr lang="en-US" dirty="0" err="1"/>
              <a:t>populistlikke</a:t>
            </a:r>
            <a:r>
              <a:rPr lang="en-US" dirty="0"/>
              <a:t> </a:t>
            </a:r>
            <a:r>
              <a:rPr lang="en-US" dirty="0" err="1"/>
              <a:t>eesmärke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4508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000" dirty="0"/>
              <a:t>Uuriva ajakirjanduse juured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Selle</a:t>
            </a:r>
            <a:r>
              <a:rPr lang="en-US" dirty="0"/>
              <a:t> </a:t>
            </a:r>
            <a:r>
              <a:rPr lang="en-US" dirty="0" err="1"/>
              <a:t>liikumise</a:t>
            </a:r>
            <a:r>
              <a:rPr lang="en-US" dirty="0"/>
              <a:t> </a:t>
            </a:r>
            <a:r>
              <a:rPr lang="en-US" dirty="0" err="1"/>
              <a:t>eestkõnelejad</a:t>
            </a:r>
            <a:r>
              <a:rPr lang="en-US" dirty="0"/>
              <a:t> </a:t>
            </a:r>
            <a:r>
              <a:rPr lang="en-US" dirty="0" err="1"/>
              <a:t>olid</a:t>
            </a:r>
            <a:r>
              <a:rPr lang="en-US" dirty="0"/>
              <a:t> </a:t>
            </a:r>
            <a:r>
              <a:rPr lang="en-US" dirty="0" err="1"/>
              <a:t>uut</a:t>
            </a:r>
            <a:r>
              <a:rPr lang="en-US" dirty="0"/>
              <a:t> </a:t>
            </a:r>
            <a:r>
              <a:rPr lang="en-US" dirty="0" err="1"/>
              <a:t>tüüpi</a:t>
            </a:r>
            <a:r>
              <a:rPr lang="en-US" dirty="0"/>
              <a:t> </a:t>
            </a:r>
            <a:r>
              <a:rPr lang="en-US" dirty="0" err="1"/>
              <a:t>ajakirjanikud</a:t>
            </a:r>
            <a:r>
              <a:rPr lang="en-US" dirty="0"/>
              <a:t>. </a:t>
            </a:r>
            <a:r>
              <a:rPr lang="et-EE" dirty="0"/>
              <a:t>See oli r</a:t>
            </a:r>
            <a:r>
              <a:rPr lang="en-US" dirty="0" err="1"/>
              <a:t>ühm</a:t>
            </a:r>
            <a:r>
              <a:rPr lang="en-US" dirty="0"/>
              <a:t> </a:t>
            </a:r>
            <a:r>
              <a:rPr lang="en-US" dirty="0" err="1"/>
              <a:t>ajakirjanikke</a:t>
            </a:r>
            <a:r>
              <a:rPr lang="en-US" dirty="0"/>
              <a:t>, </a:t>
            </a:r>
            <a:r>
              <a:rPr lang="en-US" dirty="0" err="1"/>
              <a:t>keda</a:t>
            </a:r>
            <a:r>
              <a:rPr lang="en-US" dirty="0"/>
              <a:t> </a:t>
            </a:r>
            <a:r>
              <a:rPr lang="en-US" dirty="0" err="1"/>
              <a:t>ühendas</a:t>
            </a:r>
            <a:r>
              <a:rPr lang="en-US" dirty="0"/>
              <a:t> </a:t>
            </a:r>
            <a:r>
              <a:rPr lang="et-EE" dirty="0"/>
              <a:t>ühise missiooni </a:t>
            </a:r>
            <a:r>
              <a:rPr lang="en-US" dirty="0" err="1"/>
              <a:t>tunne</a:t>
            </a:r>
            <a:r>
              <a:rPr lang="et-EE" dirty="0"/>
              <a:t>. Nad</a:t>
            </a:r>
            <a:r>
              <a:rPr lang="en-US" dirty="0"/>
              <a:t> </a:t>
            </a:r>
            <a:r>
              <a:rPr lang="en-US" dirty="0" err="1"/>
              <a:t>paljastas</a:t>
            </a:r>
            <a:r>
              <a:rPr lang="et-EE" dirty="0"/>
              <a:t>id</a:t>
            </a:r>
            <a:r>
              <a:rPr lang="en-US" dirty="0"/>
              <a:t> </a:t>
            </a:r>
            <a:r>
              <a:rPr lang="en-US" dirty="0" err="1"/>
              <a:t>rikkuse</a:t>
            </a:r>
            <a:r>
              <a:rPr lang="en-US" dirty="0"/>
              <a:t> ja </a:t>
            </a:r>
            <a:r>
              <a:rPr lang="en-US" dirty="0" err="1"/>
              <a:t>poliitilise</a:t>
            </a:r>
            <a:r>
              <a:rPr lang="en-US" dirty="0"/>
              <a:t> </a:t>
            </a:r>
            <a:r>
              <a:rPr lang="en-US" dirty="0" err="1"/>
              <a:t>võimu</a:t>
            </a:r>
            <a:r>
              <a:rPr lang="en-US" dirty="0"/>
              <a:t> </a:t>
            </a:r>
            <a:r>
              <a:rPr lang="en-US" dirty="0" err="1"/>
              <a:t>kuritarvitamis</a:t>
            </a:r>
            <a:r>
              <a:rPr lang="et-EE" dirty="0"/>
              <a:t>i</a:t>
            </a:r>
            <a:r>
              <a:rPr lang="en-US" dirty="0"/>
              <a:t>, </a:t>
            </a:r>
            <a:r>
              <a:rPr lang="en-US" dirty="0" err="1"/>
              <a:t>poliitilist</a:t>
            </a:r>
            <a:r>
              <a:rPr lang="en-US" dirty="0"/>
              <a:t> </a:t>
            </a:r>
            <a:r>
              <a:rPr lang="en-US" dirty="0" err="1"/>
              <a:t>korruptsiooni</a:t>
            </a:r>
            <a:r>
              <a:rPr lang="en-US" dirty="0"/>
              <a:t> ja </a:t>
            </a:r>
            <a:r>
              <a:rPr lang="en-US" dirty="0" err="1"/>
              <a:t>ebaseaduslik</a:t>
            </a:r>
            <a:r>
              <a:rPr lang="et-EE" dirty="0"/>
              <a:t>ke</a:t>
            </a:r>
            <a:r>
              <a:rPr lang="en-US" dirty="0"/>
              <a:t> </a:t>
            </a:r>
            <a:r>
              <a:rPr lang="et-EE" dirty="0"/>
              <a:t>tegusid</a:t>
            </a:r>
            <a:r>
              <a:rPr lang="en-US" dirty="0"/>
              <a:t>.</a:t>
            </a:r>
            <a:endParaRPr lang="et-EE" dirty="0"/>
          </a:p>
          <a:p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paljastasid</a:t>
            </a:r>
            <a:r>
              <a:rPr lang="en-US" dirty="0"/>
              <a:t> </a:t>
            </a:r>
            <a:r>
              <a:rPr lang="et-EE" dirty="0"/>
              <a:t>need</a:t>
            </a:r>
            <a:r>
              <a:rPr lang="en-US" dirty="0"/>
              <a:t> </a:t>
            </a:r>
            <a:r>
              <a:rPr lang="en-US" dirty="0" err="1"/>
              <a:t>tendentsid</a:t>
            </a:r>
            <a:r>
              <a:rPr lang="en-US" dirty="0"/>
              <a:t> </a:t>
            </a:r>
            <a:r>
              <a:rPr lang="en-US" dirty="0" err="1"/>
              <a:t>poleemiliselt</a:t>
            </a:r>
            <a:r>
              <a:rPr lang="en-US" dirty="0"/>
              <a:t> ja </a:t>
            </a:r>
            <a:r>
              <a:rPr lang="en-US" dirty="0" err="1"/>
              <a:t>sensatsiooniliselt</a:t>
            </a:r>
            <a:r>
              <a:rPr lang="en-US" dirty="0"/>
              <a:t>. </a:t>
            </a:r>
            <a:r>
              <a:rPr lang="en-US" dirty="0" err="1"/>
              <a:t>Aastatel</a:t>
            </a:r>
            <a:r>
              <a:rPr lang="en-US" dirty="0"/>
              <a:t> 1902. </a:t>
            </a:r>
            <a:r>
              <a:rPr lang="en-US" dirty="0" err="1"/>
              <a:t>kuni</a:t>
            </a:r>
            <a:r>
              <a:rPr lang="en-US" dirty="0"/>
              <a:t> 1920. </a:t>
            </a:r>
            <a:r>
              <a:rPr lang="en-US" dirty="0" err="1"/>
              <a:t>avaldasid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üle</a:t>
            </a:r>
            <a:r>
              <a:rPr lang="en-US" dirty="0"/>
              <a:t> 1000 </a:t>
            </a:r>
            <a:r>
              <a:rPr lang="en-US" dirty="0" err="1"/>
              <a:t>artikli</a:t>
            </a:r>
            <a:r>
              <a:rPr lang="en-US" dirty="0"/>
              <a:t> </a:t>
            </a:r>
            <a:r>
              <a:rPr lang="en-US" dirty="0" err="1"/>
              <a:t>suurettevõtete</a:t>
            </a:r>
            <a:r>
              <a:rPr lang="en-US" dirty="0"/>
              <a:t> ja </a:t>
            </a:r>
            <a:r>
              <a:rPr lang="en-US" dirty="0" err="1"/>
              <a:t>poliitilise</a:t>
            </a:r>
            <a:r>
              <a:rPr lang="en-US" dirty="0"/>
              <a:t> </a:t>
            </a:r>
            <a:r>
              <a:rPr lang="en-US" dirty="0" err="1"/>
              <a:t>korruptsiooni</a:t>
            </a:r>
            <a:r>
              <a:rPr lang="en-US" dirty="0"/>
              <a:t> </a:t>
            </a:r>
            <a:r>
              <a:rPr lang="en-US" dirty="0" err="1"/>
              <a:t>kohta</a:t>
            </a:r>
            <a:r>
              <a:rPr lang="en-US" dirty="0"/>
              <a:t>. (E. Foner, J. A. </a:t>
            </a:r>
            <a:r>
              <a:rPr lang="en-US" dirty="0" err="1"/>
              <a:t>Garraty</a:t>
            </a:r>
            <a:r>
              <a:rPr lang="en-US" dirty="0"/>
              <a:t>; The Readers Companion to American History - Boston, Houghton </a:t>
            </a:r>
            <a:r>
              <a:rPr lang="en-US" dirty="0" err="1"/>
              <a:t>Miflin</a:t>
            </a:r>
            <a:r>
              <a:rPr lang="en-US" dirty="0"/>
              <a:t> 1991.) 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470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000" dirty="0"/>
              <a:t>Uuriva ajakirjanduse juured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See r</a:t>
            </a:r>
            <a:r>
              <a:rPr lang="sr-Latn-CS" dirty="0"/>
              <a:t>ühm ajakirjanikke paljastas korruptsiooni suurlinnades nagu Chicago, St. Louisa, Minneapolis, San Francisco... Nende sihtmärgiks olid ka suurimad ettevõtted, nagu naftahiid Standard Oil.</a:t>
            </a:r>
            <a:endParaRPr lang="et-EE" dirty="0"/>
          </a:p>
          <a:p>
            <a:r>
              <a:rPr lang="en-US" dirty="0" err="1"/>
              <a:t>Neid</a:t>
            </a:r>
            <a:r>
              <a:rPr lang="en-US" dirty="0"/>
              <a:t> </a:t>
            </a:r>
            <a:r>
              <a:rPr lang="en-US" dirty="0" err="1"/>
              <a:t>iseloomustas</a:t>
            </a:r>
            <a:r>
              <a:rPr lang="en-US" dirty="0"/>
              <a:t> </a:t>
            </a:r>
            <a:r>
              <a:rPr lang="en-US" dirty="0" err="1"/>
              <a:t>suur</a:t>
            </a:r>
            <a:r>
              <a:rPr lang="en-US" dirty="0"/>
              <a:t> </a:t>
            </a:r>
            <a:r>
              <a:rPr lang="en-US" dirty="0" err="1"/>
              <a:t>sotsiaalne</a:t>
            </a:r>
            <a:r>
              <a:rPr lang="en-US" dirty="0"/>
              <a:t> </a:t>
            </a:r>
            <a:r>
              <a:rPr lang="en-US" dirty="0" err="1"/>
              <a:t>vastutus</a:t>
            </a:r>
            <a:r>
              <a:rPr lang="en-US" dirty="0"/>
              <a:t>, </a:t>
            </a:r>
            <a:r>
              <a:rPr lang="en-US" dirty="0" err="1"/>
              <a:t>nende</a:t>
            </a:r>
            <a:r>
              <a:rPr lang="en-US" dirty="0"/>
              <a:t> </a:t>
            </a:r>
            <a:r>
              <a:rPr lang="en-US" dirty="0" err="1"/>
              <a:t>stiil</a:t>
            </a:r>
            <a:r>
              <a:rPr lang="en-US" dirty="0"/>
              <a:t>, </a:t>
            </a:r>
            <a:r>
              <a:rPr lang="en-US" dirty="0" err="1"/>
              <a:t>millega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tegelesid</a:t>
            </a:r>
            <a:r>
              <a:rPr lang="en-US" dirty="0"/>
              <a:t> </a:t>
            </a:r>
            <a:r>
              <a:rPr lang="en-US" dirty="0" err="1"/>
              <a:t>avalike</a:t>
            </a:r>
            <a:r>
              <a:rPr lang="en-US" dirty="0"/>
              <a:t> </a:t>
            </a:r>
            <a:r>
              <a:rPr lang="en-US" dirty="0" err="1"/>
              <a:t>emotsioonidega</a:t>
            </a:r>
            <a:r>
              <a:rPr lang="et-EE" dirty="0"/>
              <a:t> ning nende</a:t>
            </a:r>
            <a:r>
              <a:rPr lang="en-US" dirty="0"/>
              <a:t> </a:t>
            </a:r>
            <a:r>
              <a:rPr lang="en-US" dirty="0" err="1"/>
              <a:t>kirjutamisoskus</a:t>
            </a:r>
            <a:r>
              <a:rPr lang="en-US" dirty="0"/>
              <a:t> ja </a:t>
            </a:r>
            <a:r>
              <a:rPr lang="en-US" dirty="0" err="1"/>
              <a:t>ambitsioon</a:t>
            </a:r>
            <a:r>
              <a:rPr lang="en-US" dirty="0"/>
              <a:t> </a:t>
            </a:r>
            <a:r>
              <a:rPr lang="en-US" dirty="0" err="1"/>
              <a:t>saada</a:t>
            </a:r>
            <a:r>
              <a:rPr lang="en-US" dirty="0"/>
              <a:t> </a:t>
            </a:r>
            <a:r>
              <a:rPr lang="en-US" dirty="0" err="1"/>
              <a:t>ühiskonna</a:t>
            </a:r>
            <a:r>
              <a:rPr lang="en-US" dirty="0"/>
              <a:t> </a:t>
            </a:r>
            <a:r>
              <a:rPr lang="en-US" dirty="0" err="1"/>
              <a:t>avalikuks</a:t>
            </a:r>
            <a:r>
              <a:rPr lang="en-US" dirty="0"/>
              <a:t> </a:t>
            </a:r>
            <a:r>
              <a:rPr lang="en-US" dirty="0" err="1"/>
              <a:t>südametunnistuseks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3981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000" dirty="0"/>
              <a:t>Uuriva ajakirjanduse juured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Need </a:t>
            </a:r>
            <a:r>
              <a:rPr lang="en-US" dirty="0" err="1"/>
              <a:t>olid</a:t>
            </a:r>
            <a:r>
              <a:rPr lang="en-US" dirty="0"/>
              <a:t> </a:t>
            </a:r>
            <a:r>
              <a:rPr lang="en-US" dirty="0" err="1"/>
              <a:t>väga</a:t>
            </a:r>
            <a:r>
              <a:rPr lang="en-US" dirty="0"/>
              <a:t> </a:t>
            </a:r>
            <a:r>
              <a:rPr lang="en-US" dirty="0" err="1"/>
              <a:t>andekad</a:t>
            </a:r>
            <a:r>
              <a:rPr lang="en-US" dirty="0"/>
              <a:t> </a:t>
            </a:r>
            <a:r>
              <a:rPr lang="en-US" dirty="0" err="1"/>
              <a:t>ajakirjanikud</a:t>
            </a:r>
            <a:r>
              <a:rPr lang="en-US" dirty="0"/>
              <a:t>, </a:t>
            </a:r>
            <a:r>
              <a:rPr lang="en-US" dirty="0" err="1"/>
              <a:t>kellel</a:t>
            </a:r>
            <a:r>
              <a:rPr lang="en-US" dirty="0"/>
              <a:t> </a:t>
            </a:r>
            <a:r>
              <a:rPr lang="en-US" dirty="0" err="1"/>
              <a:t>olid</a:t>
            </a:r>
            <a:r>
              <a:rPr lang="en-US" dirty="0"/>
              <a:t> </a:t>
            </a:r>
            <a:r>
              <a:rPr lang="en-US" dirty="0" err="1"/>
              <a:t>kõrged</a:t>
            </a:r>
            <a:r>
              <a:rPr lang="en-US" dirty="0"/>
              <a:t> </a:t>
            </a:r>
            <a:r>
              <a:rPr lang="en-US" dirty="0" err="1"/>
              <a:t>kirjanduslikud</a:t>
            </a:r>
            <a:r>
              <a:rPr lang="en-US" dirty="0"/>
              <a:t> </a:t>
            </a:r>
            <a:r>
              <a:rPr lang="en-US" dirty="0" err="1"/>
              <a:t>ambitsioonid</a:t>
            </a:r>
            <a:r>
              <a:rPr lang="en-US" dirty="0"/>
              <a:t>. </a:t>
            </a:r>
            <a:r>
              <a:rPr lang="en-US" dirty="0" err="1"/>
              <a:t>Mõned</a:t>
            </a:r>
            <a:r>
              <a:rPr lang="en-US" dirty="0"/>
              <a:t> </a:t>
            </a:r>
            <a:r>
              <a:rPr lang="en-US" dirty="0" err="1"/>
              <a:t>neist</a:t>
            </a:r>
            <a:r>
              <a:rPr lang="en-US" dirty="0"/>
              <a:t> </a:t>
            </a:r>
            <a:r>
              <a:rPr lang="en-US" dirty="0" err="1"/>
              <a:t>läksid</a:t>
            </a:r>
            <a:r>
              <a:rPr lang="en-US" dirty="0"/>
              <a:t> </a:t>
            </a:r>
            <a:r>
              <a:rPr lang="en-US" dirty="0" err="1"/>
              <a:t>ajalukku</a:t>
            </a:r>
            <a:r>
              <a:rPr lang="en-US" dirty="0"/>
              <a:t> </a:t>
            </a:r>
            <a:r>
              <a:rPr lang="en-US" dirty="0" err="1"/>
              <a:t>edukate</a:t>
            </a:r>
            <a:r>
              <a:rPr lang="en-US" dirty="0"/>
              <a:t> </a:t>
            </a:r>
            <a:r>
              <a:rPr lang="en-US" dirty="0" err="1"/>
              <a:t>kirjanikena</a:t>
            </a:r>
            <a:r>
              <a:rPr lang="en-US" dirty="0"/>
              <a:t>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keegi</a:t>
            </a:r>
            <a:r>
              <a:rPr lang="en-US" dirty="0"/>
              <a:t> </a:t>
            </a:r>
            <a:r>
              <a:rPr lang="en-US" dirty="0" err="1"/>
              <a:t>peale</a:t>
            </a:r>
            <a:r>
              <a:rPr lang="en-US" dirty="0"/>
              <a:t> </a:t>
            </a:r>
            <a:r>
              <a:rPr lang="en-US" dirty="0" err="1"/>
              <a:t>nendega</a:t>
            </a:r>
            <a:r>
              <a:rPr lang="en-US" dirty="0"/>
              <a:t> </a:t>
            </a:r>
            <a:r>
              <a:rPr lang="en-US" dirty="0" err="1"/>
              <a:t>samal</a:t>
            </a:r>
            <a:r>
              <a:rPr lang="en-US" dirty="0"/>
              <a:t> </a:t>
            </a:r>
            <a:r>
              <a:rPr lang="en-US" dirty="0" err="1"/>
              <a:t>ajal</a:t>
            </a:r>
            <a:r>
              <a:rPr lang="en-US" dirty="0"/>
              <a:t> </a:t>
            </a:r>
            <a:r>
              <a:rPr lang="en-US" dirty="0" err="1"/>
              <a:t>elanud</a:t>
            </a:r>
            <a:r>
              <a:rPr lang="en-US" dirty="0"/>
              <a:t> </a:t>
            </a:r>
            <a:r>
              <a:rPr lang="en-US" dirty="0" err="1"/>
              <a:t>inimeste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ole </a:t>
            </a:r>
            <a:r>
              <a:rPr lang="en-US" dirty="0" err="1"/>
              <a:t>isegi</a:t>
            </a:r>
            <a:r>
              <a:rPr lang="en-US" dirty="0"/>
              <a:t> </a:t>
            </a:r>
            <a:r>
              <a:rPr lang="en-US" dirty="0" err="1"/>
              <a:t>kuulnud</a:t>
            </a:r>
            <a:r>
              <a:rPr lang="en-US" dirty="0"/>
              <a:t>, et need </a:t>
            </a:r>
            <a:r>
              <a:rPr lang="en-US" dirty="0" err="1"/>
              <a:t>kirjanikud</a:t>
            </a:r>
            <a:r>
              <a:rPr lang="en-US" dirty="0"/>
              <a:t> </a:t>
            </a:r>
            <a:r>
              <a:rPr lang="en-US" dirty="0" err="1"/>
              <a:t>olid</a:t>
            </a:r>
            <a:r>
              <a:rPr lang="en-US" dirty="0"/>
              <a:t> </a:t>
            </a:r>
            <a:r>
              <a:rPr lang="en-US" dirty="0" err="1"/>
              <a:t>tegelikult</a:t>
            </a:r>
            <a:r>
              <a:rPr lang="en-US" dirty="0"/>
              <a:t> </a:t>
            </a:r>
            <a:r>
              <a:rPr lang="en-US" dirty="0" err="1"/>
              <a:t>ajakirjanikud</a:t>
            </a:r>
            <a:r>
              <a:rPr lang="en-US" dirty="0"/>
              <a:t>.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vähem</a:t>
            </a:r>
            <a:r>
              <a:rPr lang="en-US" dirty="0"/>
              <a:t>, et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olid</a:t>
            </a:r>
            <a:r>
              <a:rPr lang="en-US" dirty="0"/>
              <a:t> </a:t>
            </a:r>
            <a:r>
              <a:rPr lang="en-US" dirty="0" err="1"/>
              <a:t>uurivad</a:t>
            </a:r>
            <a:r>
              <a:rPr lang="en-US" dirty="0"/>
              <a:t> </a:t>
            </a:r>
            <a:r>
              <a:rPr lang="en-US" dirty="0" err="1"/>
              <a:t>ajakirjanikud</a:t>
            </a:r>
            <a:r>
              <a:rPr lang="en-US" dirty="0"/>
              <a:t>.</a:t>
            </a:r>
          </a:p>
          <a:p>
            <a:r>
              <a:rPr lang="en-US" dirty="0" err="1"/>
              <a:t>Näiteks</a:t>
            </a:r>
            <a:r>
              <a:rPr lang="en-US" dirty="0"/>
              <a:t> </a:t>
            </a:r>
            <a:r>
              <a:rPr lang="en-US" dirty="0" err="1"/>
              <a:t>kuulusid</a:t>
            </a:r>
            <a:r>
              <a:rPr lang="en-US" dirty="0"/>
              <a:t> </a:t>
            </a:r>
            <a:r>
              <a:rPr lang="en-US" dirty="0" err="1"/>
              <a:t>sellesse</a:t>
            </a:r>
            <a:r>
              <a:rPr lang="en-US" dirty="0"/>
              <a:t> </a:t>
            </a:r>
            <a:r>
              <a:rPr lang="en-US" dirty="0" err="1"/>
              <a:t>ajakirjanike</a:t>
            </a:r>
            <a:r>
              <a:rPr lang="en-US" dirty="0"/>
              <a:t> </a:t>
            </a:r>
            <a:r>
              <a:rPr lang="en-US" dirty="0" err="1"/>
              <a:t>rühma</a:t>
            </a:r>
            <a:r>
              <a:rPr lang="en-US" dirty="0"/>
              <a:t> </a:t>
            </a:r>
            <a:r>
              <a:rPr lang="en-US" dirty="0" err="1"/>
              <a:t>kuulsad</a:t>
            </a:r>
            <a:r>
              <a:rPr lang="en-US" dirty="0"/>
              <a:t> </a:t>
            </a:r>
            <a:r>
              <a:rPr lang="en-US" dirty="0" err="1"/>
              <a:t>romaanikirjanikud</a:t>
            </a:r>
            <a:r>
              <a:rPr lang="en-US" dirty="0"/>
              <a:t> Theodore Dreiser ja Jack London.</a:t>
            </a:r>
          </a:p>
        </p:txBody>
      </p:sp>
    </p:spTree>
    <p:extLst>
      <p:ext uri="{BB962C8B-B14F-4D97-AF65-F5344CB8AC3E}">
        <p14:creationId xmlns:p14="http://schemas.microsoft.com/office/powerpoint/2010/main" val="3574253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Jack London </a:t>
            </a:r>
            <a:r>
              <a:rPr lang="et-EE" dirty="0"/>
              <a:t>ajakirjanikuna</a:t>
            </a:r>
            <a:endParaRPr lang="en-US" dirty="0"/>
          </a:p>
          <a:p>
            <a:r>
              <a:rPr lang="en-US" dirty="0">
                <a:hlinkClick r:id="rId2"/>
              </a:rPr>
              <a:t>http://london.sonoma.edu/writings/Journalism/</a:t>
            </a:r>
            <a:endParaRPr lang="sr-Latn-RS" dirty="0"/>
          </a:p>
          <a:p>
            <a:endParaRPr lang="sr-Latn-R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00400"/>
            <a:ext cx="3200400" cy="3060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560" y="3627397"/>
            <a:ext cx="4297679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60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000" dirty="0"/>
              <a:t>Uuriva ajakirjanduse juured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selgeks</a:t>
            </a:r>
            <a:r>
              <a:rPr lang="en-US" dirty="0"/>
              <a:t>, et </a:t>
            </a:r>
            <a:r>
              <a:rPr lang="en-US" dirty="0" err="1"/>
              <a:t>rikaste</a:t>
            </a:r>
            <a:r>
              <a:rPr lang="en-US" dirty="0"/>
              <a:t> </a:t>
            </a:r>
            <a:r>
              <a:rPr lang="en-US" dirty="0" err="1"/>
              <a:t>meeste</a:t>
            </a:r>
            <a:r>
              <a:rPr lang="en-US" dirty="0"/>
              <a:t> ja </a:t>
            </a:r>
            <a:r>
              <a:rPr lang="en-US" dirty="0" err="1"/>
              <a:t>poliitikute</a:t>
            </a:r>
            <a:r>
              <a:rPr lang="en-US" dirty="0"/>
              <a:t> </a:t>
            </a:r>
            <a:r>
              <a:rPr lang="en-US" dirty="0" err="1"/>
              <a:t>kõnekas</a:t>
            </a:r>
            <a:r>
              <a:rPr lang="en-US" dirty="0"/>
              <a:t> </a:t>
            </a:r>
            <a:r>
              <a:rPr lang="en-US" dirty="0" err="1"/>
              <a:t>kriitika</a:t>
            </a:r>
            <a:r>
              <a:rPr lang="en-US" dirty="0"/>
              <a:t> </a:t>
            </a:r>
            <a:r>
              <a:rPr lang="en-US" dirty="0" err="1"/>
              <a:t>köidab</a:t>
            </a:r>
            <a:r>
              <a:rPr lang="en-US" dirty="0"/>
              <a:t> </a:t>
            </a:r>
            <a:r>
              <a:rPr lang="en-US" dirty="0" err="1"/>
              <a:t>publiku</a:t>
            </a:r>
            <a:r>
              <a:rPr lang="en-US" dirty="0"/>
              <a:t> </a:t>
            </a:r>
            <a:r>
              <a:rPr lang="en-US" dirty="0" err="1"/>
              <a:t>tähelepanu</a:t>
            </a:r>
            <a:r>
              <a:rPr lang="en-US" dirty="0"/>
              <a:t>, </a:t>
            </a:r>
            <a:r>
              <a:rPr lang="en-US" dirty="0" err="1"/>
              <a:t>julgustasid</a:t>
            </a:r>
            <a:r>
              <a:rPr lang="en-US" dirty="0"/>
              <a:t> </a:t>
            </a:r>
            <a:r>
              <a:rPr lang="en-US" dirty="0" err="1"/>
              <a:t>kirjastajad</a:t>
            </a:r>
            <a:r>
              <a:rPr lang="en-US" dirty="0"/>
              <a:t> </a:t>
            </a:r>
            <a:r>
              <a:rPr lang="en-US" dirty="0" err="1"/>
              <a:t>ajakirjanikke</a:t>
            </a:r>
            <a:r>
              <a:rPr lang="en-US" dirty="0"/>
              <a:t> </a:t>
            </a:r>
            <a:r>
              <a:rPr lang="en-US" dirty="0" err="1"/>
              <a:t>jätkama</a:t>
            </a:r>
            <a:r>
              <a:rPr lang="en-US" dirty="0"/>
              <a:t> </a:t>
            </a:r>
            <a:r>
              <a:rPr lang="en-US" dirty="0" err="1"/>
              <a:t>uuriva</a:t>
            </a:r>
            <a:r>
              <a:rPr lang="en-US" dirty="0"/>
              <a:t> </a:t>
            </a:r>
            <a:r>
              <a:rPr lang="en-US" dirty="0" err="1"/>
              <a:t>ajakirjandusega</a:t>
            </a:r>
            <a:r>
              <a:rPr lang="en-US" dirty="0"/>
              <a:t>. </a:t>
            </a:r>
            <a:r>
              <a:rPr lang="en-US" dirty="0" err="1"/>
              <a:t>Ajalehed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edastanud</a:t>
            </a:r>
            <a:r>
              <a:rPr lang="en-US" dirty="0"/>
              <a:t> </a:t>
            </a:r>
            <a:r>
              <a:rPr lang="en-US" dirty="0" err="1"/>
              <a:t>enam</a:t>
            </a:r>
            <a:r>
              <a:rPr lang="en-US" dirty="0"/>
              <a:t> </a:t>
            </a:r>
            <a:r>
              <a:rPr lang="en-US" dirty="0" err="1"/>
              <a:t>lihtsalt</a:t>
            </a:r>
            <a:r>
              <a:rPr lang="en-US" dirty="0"/>
              <a:t> </a:t>
            </a:r>
            <a:r>
              <a:rPr lang="en-US" dirty="0" err="1"/>
              <a:t>uudiseid</a:t>
            </a:r>
            <a:r>
              <a:rPr lang="en-US" dirty="0"/>
              <a:t>, </a:t>
            </a:r>
            <a:r>
              <a:rPr lang="en-US" dirty="0" err="1"/>
              <a:t>vaid</a:t>
            </a:r>
            <a:r>
              <a:rPr lang="en-US" dirty="0"/>
              <a:t> </a:t>
            </a:r>
            <a:r>
              <a:rPr lang="en-US" dirty="0" err="1"/>
              <a:t>lõid</a:t>
            </a:r>
            <a:r>
              <a:rPr lang="en-US" dirty="0"/>
              <a:t> </a:t>
            </a:r>
            <a:r>
              <a:rPr lang="en-US" dirty="0" err="1"/>
              <a:t>neid</a:t>
            </a:r>
            <a:r>
              <a:rPr lang="en-US" dirty="0"/>
              <a:t>. </a:t>
            </a:r>
            <a:r>
              <a:rPr lang="en-US" dirty="0" err="1"/>
              <a:t>Kirjastajad</a:t>
            </a:r>
            <a:r>
              <a:rPr lang="en-US" dirty="0"/>
              <a:t> </a:t>
            </a:r>
            <a:r>
              <a:rPr lang="en-US" dirty="0" err="1"/>
              <a:t>maksid</a:t>
            </a:r>
            <a:r>
              <a:rPr lang="en-US" dirty="0"/>
              <a:t> </a:t>
            </a:r>
            <a:r>
              <a:rPr lang="en-US" dirty="0" err="1"/>
              <a:t>suuri</a:t>
            </a:r>
            <a:r>
              <a:rPr lang="en-US" dirty="0"/>
              <a:t> </a:t>
            </a:r>
            <a:r>
              <a:rPr lang="en-US" dirty="0" err="1"/>
              <a:t>honorare</a:t>
            </a:r>
            <a:r>
              <a:rPr lang="en-US" dirty="0"/>
              <a:t> </a:t>
            </a:r>
            <a:r>
              <a:rPr lang="en-US" dirty="0" err="1"/>
              <a:t>ajakirjanikele</a:t>
            </a:r>
            <a:r>
              <a:rPr lang="en-US" dirty="0"/>
              <a:t>, </a:t>
            </a:r>
            <a:r>
              <a:rPr lang="en-US" dirty="0" err="1"/>
              <a:t>kes</a:t>
            </a:r>
            <a:r>
              <a:rPr lang="en-US" dirty="0"/>
              <a:t> </a:t>
            </a:r>
            <a:r>
              <a:rPr lang="en-US" dirty="0" err="1"/>
              <a:t>suutsid</a:t>
            </a:r>
            <a:r>
              <a:rPr lang="en-US" dirty="0"/>
              <a:t> </a:t>
            </a:r>
            <a:r>
              <a:rPr lang="en-US" dirty="0" err="1"/>
              <a:t>luua</a:t>
            </a:r>
            <a:r>
              <a:rPr lang="en-US" dirty="0"/>
              <a:t> </a:t>
            </a:r>
            <a:r>
              <a:rPr lang="en-US" dirty="0" err="1"/>
              <a:t>uudiseid</a:t>
            </a:r>
            <a:r>
              <a:rPr lang="en-US" dirty="0"/>
              <a:t> ja </a:t>
            </a:r>
            <a:r>
              <a:rPr lang="en-US" dirty="0" err="1"/>
              <a:t>tekitada</a:t>
            </a:r>
            <a:r>
              <a:rPr lang="en-US" dirty="0"/>
              <a:t> </a:t>
            </a:r>
            <a:r>
              <a:rPr lang="en-US" dirty="0" err="1"/>
              <a:t>huvi</a:t>
            </a:r>
            <a:r>
              <a:rPr lang="en-US" dirty="0"/>
              <a:t>.  Neile anti </a:t>
            </a:r>
            <a:r>
              <a:rPr lang="en-US" dirty="0" err="1"/>
              <a:t>piisavalt</a:t>
            </a:r>
            <a:r>
              <a:rPr lang="en-US" dirty="0"/>
              <a:t> </a:t>
            </a:r>
            <a:r>
              <a:rPr lang="en-US" dirty="0" err="1"/>
              <a:t>aega</a:t>
            </a:r>
            <a:r>
              <a:rPr lang="en-US" dirty="0"/>
              <a:t> </a:t>
            </a:r>
            <a:r>
              <a:rPr lang="en-US" dirty="0" err="1"/>
              <a:t>materjalide</a:t>
            </a:r>
            <a:r>
              <a:rPr lang="en-US" dirty="0"/>
              <a:t> </a:t>
            </a:r>
            <a:r>
              <a:rPr lang="en-US" dirty="0" err="1"/>
              <a:t>ettevalmistamiseks</a:t>
            </a:r>
            <a:r>
              <a:rPr lang="en-US" dirty="0"/>
              <a:t>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jäeti</a:t>
            </a:r>
            <a:r>
              <a:rPr lang="en-US" dirty="0"/>
              <a:t> </a:t>
            </a:r>
            <a:r>
              <a:rPr lang="en-US" dirty="0" err="1"/>
              <a:t>võimalus</a:t>
            </a:r>
            <a:r>
              <a:rPr lang="en-US" dirty="0"/>
              <a:t> </a:t>
            </a:r>
            <a:r>
              <a:rPr lang="en-US" dirty="0" err="1"/>
              <a:t>iseseisvalt</a:t>
            </a:r>
            <a:r>
              <a:rPr lang="en-US" dirty="0"/>
              <a:t> </a:t>
            </a:r>
            <a:r>
              <a:rPr lang="en-US" dirty="0" err="1"/>
              <a:t>teemasid</a:t>
            </a:r>
            <a:r>
              <a:rPr lang="en-US" dirty="0"/>
              <a:t> </a:t>
            </a:r>
            <a:r>
              <a:rPr lang="en-US" dirty="0" err="1"/>
              <a:t>valida</a:t>
            </a:r>
            <a:r>
              <a:rPr lang="en-US" dirty="0"/>
              <a:t>. </a:t>
            </a:r>
            <a:r>
              <a:rPr lang="en-US" dirty="0" err="1"/>
              <a:t>Artikli</a:t>
            </a:r>
            <a:r>
              <a:rPr lang="en-US" dirty="0"/>
              <a:t> </a:t>
            </a:r>
            <a:r>
              <a:rPr lang="en-US" dirty="0" err="1"/>
              <a:t>tellimine</a:t>
            </a:r>
            <a:r>
              <a:rPr lang="en-US" dirty="0"/>
              <a:t> - mis </a:t>
            </a:r>
            <a:r>
              <a:rPr lang="en-US" dirty="0" err="1"/>
              <a:t>oli</a:t>
            </a:r>
            <a:r>
              <a:rPr lang="en-US" dirty="0"/>
              <a:t> </a:t>
            </a:r>
            <a:r>
              <a:rPr lang="en-US" dirty="0" err="1"/>
              <a:t>varasemalt</a:t>
            </a:r>
            <a:r>
              <a:rPr lang="en-US" dirty="0"/>
              <a:t> </a:t>
            </a:r>
            <a:r>
              <a:rPr lang="en-US" dirty="0" err="1"/>
              <a:t>pigem</a:t>
            </a:r>
            <a:r>
              <a:rPr lang="en-US" dirty="0"/>
              <a:t> </a:t>
            </a:r>
            <a:r>
              <a:rPr lang="en-US" dirty="0" err="1"/>
              <a:t>erand</a:t>
            </a:r>
            <a:r>
              <a:rPr lang="en-US" dirty="0"/>
              <a:t> – </a:t>
            </a:r>
            <a:r>
              <a:rPr lang="et-EE" dirty="0"/>
              <a:t>oli muutunud r</a:t>
            </a:r>
            <a:r>
              <a:rPr lang="en-US" dirty="0" err="1"/>
              <a:t>eegliks</a:t>
            </a:r>
            <a:r>
              <a:rPr lang="en-US" dirty="0"/>
              <a:t>.</a:t>
            </a:r>
            <a:endParaRPr lang="en-US" dirty="0">
              <a:solidFill>
                <a:srgbClr val="2021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094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000" dirty="0"/>
              <a:t>Uuriva ajakirjanduse juured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202124"/>
                </a:solidFill>
              </a:rPr>
              <a:t>Avalikus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dirty="0" err="1">
                <a:solidFill>
                  <a:srgbClr val="202124"/>
                </a:solidFill>
              </a:rPr>
              <a:t>elus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dirty="0" err="1">
                <a:solidFill>
                  <a:srgbClr val="202124"/>
                </a:solidFill>
              </a:rPr>
              <a:t>ei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dirty="0" err="1">
                <a:solidFill>
                  <a:srgbClr val="202124"/>
                </a:solidFill>
              </a:rPr>
              <a:t>olnud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dirty="0" err="1">
                <a:solidFill>
                  <a:srgbClr val="202124"/>
                </a:solidFill>
              </a:rPr>
              <a:t>enam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dirty="0" err="1">
                <a:solidFill>
                  <a:srgbClr val="202124"/>
                </a:solidFill>
              </a:rPr>
              <a:t>ühtegi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dirty="0" err="1">
                <a:solidFill>
                  <a:srgbClr val="202124"/>
                </a:solidFill>
              </a:rPr>
              <a:t>inimest</a:t>
            </a:r>
            <a:r>
              <a:rPr lang="en-US" dirty="0">
                <a:solidFill>
                  <a:srgbClr val="202124"/>
                </a:solidFill>
              </a:rPr>
              <a:t>, </a:t>
            </a:r>
            <a:r>
              <a:rPr lang="en-US" dirty="0" err="1">
                <a:solidFill>
                  <a:srgbClr val="202124"/>
                </a:solidFill>
              </a:rPr>
              <a:t>olgu</a:t>
            </a:r>
            <a:r>
              <a:rPr lang="en-US" dirty="0">
                <a:solidFill>
                  <a:srgbClr val="202124"/>
                </a:solidFill>
              </a:rPr>
              <a:t> ta </a:t>
            </a:r>
            <a:r>
              <a:rPr lang="en-US" dirty="0" err="1">
                <a:solidFill>
                  <a:srgbClr val="202124"/>
                </a:solidFill>
              </a:rPr>
              <a:t>rikas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dirty="0" err="1">
                <a:solidFill>
                  <a:srgbClr val="202124"/>
                </a:solidFill>
              </a:rPr>
              <a:t>või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dirty="0" err="1">
                <a:solidFill>
                  <a:srgbClr val="202124"/>
                </a:solidFill>
              </a:rPr>
              <a:t>poliitilist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dirty="0" err="1">
                <a:solidFill>
                  <a:srgbClr val="202124"/>
                </a:solidFill>
              </a:rPr>
              <a:t>võimu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dirty="0" err="1">
                <a:solidFill>
                  <a:srgbClr val="202124"/>
                </a:solidFill>
              </a:rPr>
              <a:t>omav</a:t>
            </a:r>
            <a:r>
              <a:rPr lang="en-US" dirty="0">
                <a:solidFill>
                  <a:srgbClr val="202124"/>
                </a:solidFill>
              </a:rPr>
              <a:t>, </a:t>
            </a:r>
            <a:r>
              <a:rPr lang="en-US" dirty="0" err="1">
                <a:solidFill>
                  <a:srgbClr val="202124"/>
                </a:solidFill>
              </a:rPr>
              <a:t>kes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dirty="0" err="1">
                <a:solidFill>
                  <a:srgbClr val="202124"/>
                </a:solidFill>
              </a:rPr>
              <a:t>oleks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dirty="0" err="1">
                <a:solidFill>
                  <a:srgbClr val="202124"/>
                </a:solidFill>
              </a:rPr>
              <a:t>saanud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dirty="0" err="1">
                <a:solidFill>
                  <a:srgbClr val="202124"/>
                </a:solidFill>
              </a:rPr>
              <a:t>vältida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dirty="0" err="1">
                <a:solidFill>
                  <a:srgbClr val="202124"/>
                </a:solidFill>
              </a:rPr>
              <a:t>ajakirjanike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dirty="0" err="1">
                <a:solidFill>
                  <a:srgbClr val="202124"/>
                </a:solidFill>
              </a:rPr>
              <a:t>pilku</a:t>
            </a:r>
            <a:r>
              <a:rPr lang="en-US" dirty="0">
                <a:solidFill>
                  <a:srgbClr val="202124"/>
                </a:solidFill>
              </a:rPr>
              <a:t> ja </a:t>
            </a:r>
            <a:r>
              <a:rPr lang="en-US" dirty="0" err="1">
                <a:solidFill>
                  <a:srgbClr val="202124"/>
                </a:solidFill>
              </a:rPr>
              <a:t>kriitikat</a:t>
            </a:r>
            <a:r>
              <a:rPr lang="en-US" dirty="0">
                <a:solidFill>
                  <a:srgbClr val="202124"/>
                </a:solidFill>
              </a:rPr>
              <a:t>. </a:t>
            </a:r>
            <a:r>
              <a:rPr lang="en-US" dirty="0" err="1">
                <a:solidFill>
                  <a:srgbClr val="202124"/>
                </a:solidFill>
              </a:rPr>
              <a:t>Ajalehed</a:t>
            </a:r>
            <a:r>
              <a:rPr lang="en-US" dirty="0">
                <a:solidFill>
                  <a:srgbClr val="202124"/>
                </a:solidFill>
              </a:rPr>
              <a:t>, mis </a:t>
            </a:r>
            <a:r>
              <a:rPr lang="en-US" dirty="0" err="1">
                <a:solidFill>
                  <a:srgbClr val="202124"/>
                </a:solidFill>
              </a:rPr>
              <a:t>kasutasid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dirty="0" err="1">
                <a:solidFill>
                  <a:srgbClr val="202124"/>
                </a:solidFill>
              </a:rPr>
              <a:t>uuriva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dirty="0" err="1">
                <a:solidFill>
                  <a:srgbClr val="202124"/>
                </a:solidFill>
              </a:rPr>
              <a:t>ajakirjanduse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dirty="0" err="1">
                <a:solidFill>
                  <a:srgbClr val="202124"/>
                </a:solidFill>
              </a:rPr>
              <a:t>võimalusi</a:t>
            </a:r>
            <a:r>
              <a:rPr lang="en-US" dirty="0">
                <a:solidFill>
                  <a:srgbClr val="202124"/>
                </a:solidFill>
              </a:rPr>
              <a:t>, said </a:t>
            </a:r>
            <a:r>
              <a:rPr lang="en-US" dirty="0" err="1">
                <a:solidFill>
                  <a:srgbClr val="202124"/>
                </a:solidFill>
              </a:rPr>
              <a:t>pidevalt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dirty="0" err="1">
                <a:solidFill>
                  <a:srgbClr val="202124"/>
                </a:solidFill>
              </a:rPr>
              <a:t>uusi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dirty="0" err="1">
                <a:solidFill>
                  <a:srgbClr val="202124"/>
                </a:solidFill>
              </a:rPr>
              <a:t>lugejaid</a:t>
            </a:r>
            <a:r>
              <a:rPr lang="en-US" dirty="0">
                <a:solidFill>
                  <a:srgbClr val="202124"/>
                </a:solidFill>
              </a:rPr>
              <a:t>. Need </a:t>
            </a:r>
            <a:r>
              <a:rPr lang="en-US" dirty="0" err="1">
                <a:solidFill>
                  <a:srgbClr val="202124"/>
                </a:solidFill>
              </a:rPr>
              <a:t>ajalehed</a:t>
            </a:r>
            <a:r>
              <a:rPr lang="en-US" dirty="0">
                <a:solidFill>
                  <a:srgbClr val="202124"/>
                </a:solidFill>
              </a:rPr>
              <a:t>, </a:t>
            </a:r>
            <a:r>
              <a:rPr lang="en-US" dirty="0" err="1">
                <a:solidFill>
                  <a:srgbClr val="202124"/>
                </a:solidFill>
              </a:rPr>
              <a:t>kes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dirty="0" err="1">
                <a:solidFill>
                  <a:srgbClr val="202124"/>
                </a:solidFill>
              </a:rPr>
              <a:t>ei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dirty="0" err="1">
                <a:solidFill>
                  <a:srgbClr val="202124"/>
                </a:solidFill>
              </a:rPr>
              <a:t>olnud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dirty="0" err="1">
                <a:solidFill>
                  <a:srgbClr val="202124"/>
                </a:solidFill>
              </a:rPr>
              <a:t>veel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dirty="0" err="1">
                <a:solidFill>
                  <a:srgbClr val="202124"/>
                </a:solidFill>
              </a:rPr>
              <a:t>sellega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dirty="0" err="1">
                <a:solidFill>
                  <a:srgbClr val="202124"/>
                </a:solidFill>
              </a:rPr>
              <a:t>tegelenud</a:t>
            </a:r>
            <a:r>
              <a:rPr lang="en-US" dirty="0">
                <a:solidFill>
                  <a:srgbClr val="202124"/>
                </a:solidFill>
              </a:rPr>
              <a:t>, </a:t>
            </a:r>
            <a:r>
              <a:rPr lang="en-US" dirty="0" err="1">
                <a:solidFill>
                  <a:srgbClr val="202124"/>
                </a:solidFill>
              </a:rPr>
              <a:t>pidid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dirty="0" err="1">
                <a:solidFill>
                  <a:srgbClr val="202124"/>
                </a:solidFill>
              </a:rPr>
              <a:t>sellega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dirty="0" err="1">
                <a:solidFill>
                  <a:srgbClr val="202124"/>
                </a:solidFill>
              </a:rPr>
              <a:t>alustama</a:t>
            </a:r>
            <a:r>
              <a:rPr lang="en-US" dirty="0">
                <a:solidFill>
                  <a:srgbClr val="202124"/>
                </a:solidFill>
              </a:rPr>
              <a:t>. </a:t>
            </a:r>
            <a:r>
              <a:rPr lang="en-US" dirty="0" err="1">
                <a:solidFill>
                  <a:srgbClr val="202124"/>
                </a:solidFill>
              </a:rPr>
              <a:t>Väljaandjate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dirty="0" err="1">
                <a:solidFill>
                  <a:srgbClr val="202124"/>
                </a:solidFill>
              </a:rPr>
              <a:t>eesmärk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dirty="0" err="1">
                <a:solidFill>
                  <a:srgbClr val="202124"/>
                </a:solidFill>
              </a:rPr>
              <a:t>ei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dirty="0" err="1">
                <a:solidFill>
                  <a:srgbClr val="202124"/>
                </a:solidFill>
              </a:rPr>
              <a:t>saanud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dirty="0" err="1">
                <a:solidFill>
                  <a:srgbClr val="202124"/>
                </a:solidFill>
              </a:rPr>
              <a:t>sageli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dirty="0" err="1">
                <a:solidFill>
                  <a:srgbClr val="202124"/>
                </a:solidFill>
              </a:rPr>
              <a:t>enam</a:t>
            </a:r>
            <a:r>
              <a:rPr lang="en-US" dirty="0">
                <a:solidFill>
                  <a:srgbClr val="202124"/>
                </a:solidFill>
              </a:rPr>
              <a:t> olla </a:t>
            </a:r>
            <a:r>
              <a:rPr lang="en-US" dirty="0" err="1">
                <a:solidFill>
                  <a:srgbClr val="202124"/>
                </a:solidFill>
              </a:rPr>
              <a:t>uute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dirty="0" err="1">
                <a:solidFill>
                  <a:srgbClr val="202124"/>
                </a:solidFill>
              </a:rPr>
              <a:t>lugejate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dirty="0" err="1">
                <a:solidFill>
                  <a:srgbClr val="202124"/>
                </a:solidFill>
              </a:rPr>
              <a:t>ligimeelitamine</a:t>
            </a:r>
            <a:r>
              <a:rPr lang="en-US" dirty="0">
                <a:solidFill>
                  <a:srgbClr val="202124"/>
                </a:solidFill>
              </a:rPr>
              <a:t>. </a:t>
            </a:r>
            <a:r>
              <a:rPr lang="en-US" dirty="0" err="1">
                <a:solidFill>
                  <a:srgbClr val="202124"/>
                </a:solidFill>
              </a:rPr>
              <a:t>Nad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dirty="0" err="1">
                <a:solidFill>
                  <a:srgbClr val="202124"/>
                </a:solidFill>
              </a:rPr>
              <a:t>olid</a:t>
            </a:r>
            <a:r>
              <a:rPr lang="en-US" dirty="0">
                <a:solidFill>
                  <a:srgbClr val="202124"/>
                </a:solidFill>
              </a:rPr>
              <a:t> juba </a:t>
            </a:r>
            <a:r>
              <a:rPr lang="en-US" dirty="0" err="1">
                <a:solidFill>
                  <a:srgbClr val="202124"/>
                </a:solidFill>
              </a:rPr>
              <a:t>hiljaks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dirty="0" err="1">
                <a:solidFill>
                  <a:srgbClr val="202124"/>
                </a:solidFill>
              </a:rPr>
              <a:t>jäänud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dirty="0" err="1">
                <a:solidFill>
                  <a:srgbClr val="202124"/>
                </a:solidFill>
              </a:rPr>
              <a:t>ning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dirty="0" err="1">
                <a:solidFill>
                  <a:srgbClr val="202124"/>
                </a:solidFill>
              </a:rPr>
              <a:t>tegid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dirty="0" err="1">
                <a:solidFill>
                  <a:srgbClr val="202124"/>
                </a:solidFill>
              </a:rPr>
              <a:t>kõik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dirty="0" err="1">
                <a:solidFill>
                  <a:srgbClr val="202124"/>
                </a:solidFill>
              </a:rPr>
              <a:t>endast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dirty="0" err="1">
                <a:solidFill>
                  <a:srgbClr val="202124"/>
                </a:solidFill>
              </a:rPr>
              <a:t>oleneva</a:t>
            </a:r>
            <a:r>
              <a:rPr lang="en-US" dirty="0">
                <a:solidFill>
                  <a:srgbClr val="202124"/>
                </a:solidFill>
              </a:rPr>
              <a:t>, et </a:t>
            </a:r>
            <a:r>
              <a:rPr lang="en-US" dirty="0" err="1">
                <a:solidFill>
                  <a:srgbClr val="202124"/>
                </a:solidFill>
              </a:rPr>
              <a:t>vanu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dirty="0" err="1">
                <a:solidFill>
                  <a:srgbClr val="202124"/>
                </a:solidFill>
              </a:rPr>
              <a:t>lugejaid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dirty="0" err="1">
                <a:solidFill>
                  <a:srgbClr val="202124"/>
                </a:solidFill>
              </a:rPr>
              <a:t>mitte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dirty="0" err="1">
                <a:solidFill>
                  <a:srgbClr val="202124"/>
                </a:solidFill>
              </a:rPr>
              <a:t>kaotada</a:t>
            </a:r>
            <a:r>
              <a:rPr lang="en-US" dirty="0">
                <a:solidFill>
                  <a:srgbClr val="202124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911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3B993B36024B41BA50CC353296608E" ma:contentTypeVersion="11" ma:contentTypeDescription="Create a new document." ma:contentTypeScope="" ma:versionID="a8757e17485dec7730cabb44351918f8">
  <xsd:schema xmlns:xsd="http://www.w3.org/2001/XMLSchema" xmlns:xs="http://www.w3.org/2001/XMLSchema" xmlns:p="http://schemas.microsoft.com/office/2006/metadata/properties" xmlns:ns3="e8919d45-6766-4db9-9d0e-c6afd7a44b4b" targetNamespace="http://schemas.microsoft.com/office/2006/metadata/properties" ma:root="true" ma:fieldsID="c3da638c0b73e3bc62f9df99caeabd29" ns3:_="">
    <xsd:import namespace="e8919d45-6766-4db9-9d0e-c6afd7a44b4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919d45-6766-4db9-9d0e-c6afd7a44b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8919d45-6766-4db9-9d0e-c6afd7a44b4b" xsi:nil="true"/>
  </documentManagement>
</p:properties>
</file>

<file path=customXml/itemProps1.xml><?xml version="1.0" encoding="utf-8"?>
<ds:datastoreItem xmlns:ds="http://schemas.openxmlformats.org/officeDocument/2006/customXml" ds:itemID="{D3CC2271-647A-4741-8B45-3964A0CEBB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919d45-6766-4db9-9d0e-c6afd7a44b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667DD4-DF69-4729-B8A1-C085FD978A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A59F9A-1B82-4734-A4F0-13BFFCB724D6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e8919d45-6766-4db9-9d0e-c6afd7a44b4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628</TotalTime>
  <Words>1364</Words>
  <Application>Microsoft Office PowerPoint</Application>
  <PresentationFormat>On-screen Show (4:3)</PresentationFormat>
  <Paragraphs>66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Book Antiqua</vt:lpstr>
      <vt:lpstr>Century Gothic</vt:lpstr>
      <vt:lpstr>Apothecary</vt:lpstr>
      <vt:lpstr>  Hea ajakirjanduse (Väga) lühike ajalugu</vt:lpstr>
      <vt:lpstr>UURIva ajakirjanduse juured</vt:lpstr>
      <vt:lpstr>Uuriva ajakirjanduse juured</vt:lpstr>
      <vt:lpstr>Uuriva ajakirjanduse juured</vt:lpstr>
      <vt:lpstr>Uuriva ajakirjanduse juured</vt:lpstr>
      <vt:lpstr>Uuriva ajakirjanduse juured</vt:lpstr>
      <vt:lpstr>PowerPoint Presentation</vt:lpstr>
      <vt:lpstr>Uuriva ajakirjanduse juured</vt:lpstr>
      <vt:lpstr>Uuriva ajakirjanduse juured</vt:lpstr>
      <vt:lpstr>PowerPoint Presentation</vt:lpstr>
      <vt:lpstr>"Metsiku ajakirjanduse" riskid</vt:lpstr>
      <vt:lpstr>"Metsiku ajakirjanduse" riskid</vt:lpstr>
      <vt:lpstr>"Metsiku ajakirjanduse" riskid</vt:lpstr>
      <vt:lpstr>"Metsiku ajakirjanduse" riskid</vt:lpstr>
      <vt:lpstr>"Metsiku ajakirjanduse" riskid</vt:lpstr>
      <vt:lpstr>Sa võid tappa ajakirjaniku, kuid sa ei saa tappa lugu </vt:lpstr>
      <vt:lpstr>Sa võid tappa ajakirjaniku, kuid sa ei saa tappa lugu </vt:lpstr>
      <vt:lpstr>Tänapäeva ajakirjandus- Wikileaks</vt:lpstr>
      <vt:lpstr>Tänapäeva ajakirjandus- Wikileaks</vt:lpstr>
      <vt:lpstr>Tänapäeva ajakirjandus –PANAMA paberid</vt:lpstr>
      <vt:lpstr>Tänapäeva ajakirjandus –PANAMA paberid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(vrlo) kratka istorija  istraživačkog novinarstva</dc:title>
  <dc:creator>pavlaleks</dc:creator>
  <cp:lastModifiedBy>Anton Arvik</cp:lastModifiedBy>
  <cp:revision>100</cp:revision>
  <dcterms:created xsi:type="dcterms:W3CDTF">2006-08-16T00:00:00Z</dcterms:created>
  <dcterms:modified xsi:type="dcterms:W3CDTF">2023-12-31T13:53:23Z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0x010100473B993B36024B41BA50CC353296608E</vt:lpwstr>
  </property>
</Properties>
</file>